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538" r:id="rId2"/>
    <p:sldId id="896" r:id="rId3"/>
    <p:sldId id="540" r:id="rId4"/>
    <p:sldId id="799" r:id="rId5"/>
    <p:sldId id="800" r:id="rId6"/>
    <p:sldId id="798" r:id="rId7"/>
    <p:sldId id="802" r:id="rId8"/>
    <p:sldId id="801" r:id="rId9"/>
    <p:sldId id="888" r:id="rId10"/>
    <p:sldId id="804" r:id="rId11"/>
    <p:sldId id="824" r:id="rId12"/>
    <p:sldId id="892" r:id="rId13"/>
    <p:sldId id="812" r:id="rId14"/>
    <p:sldId id="813" r:id="rId15"/>
    <p:sldId id="814" r:id="rId16"/>
    <p:sldId id="893" r:id="rId17"/>
    <p:sldId id="889" r:id="rId18"/>
    <p:sldId id="817" r:id="rId19"/>
    <p:sldId id="818" r:id="rId20"/>
    <p:sldId id="830" r:id="rId21"/>
    <p:sldId id="833" r:id="rId22"/>
    <p:sldId id="831" r:id="rId23"/>
    <p:sldId id="861" r:id="rId24"/>
    <p:sldId id="839" r:id="rId25"/>
    <p:sldId id="835" r:id="rId26"/>
    <p:sldId id="834" r:id="rId27"/>
    <p:sldId id="836" r:id="rId28"/>
    <p:sldId id="838" r:id="rId29"/>
    <p:sldId id="840" r:id="rId30"/>
    <p:sldId id="841" r:id="rId31"/>
    <p:sldId id="837" r:id="rId32"/>
    <p:sldId id="757" r:id="rId33"/>
    <p:sldId id="894" r:id="rId34"/>
    <p:sldId id="843" r:id="rId35"/>
    <p:sldId id="847" r:id="rId36"/>
    <p:sldId id="848" r:id="rId37"/>
    <p:sldId id="852" r:id="rId38"/>
    <p:sldId id="856" r:id="rId39"/>
    <p:sldId id="857" r:id="rId40"/>
    <p:sldId id="855" r:id="rId41"/>
    <p:sldId id="859" r:id="rId42"/>
    <p:sldId id="860" r:id="rId43"/>
    <p:sldId id="864" r:id="rId44"/>
    <p:sldId id="895" r:id="rId45"/>
    <p:sldId id="863" r:id="rId46"/>
    <p:sldId id="880" r:id="rId47"/>
    <p:sldId id="885" r:id="rId48"/>
    <p:sldId id="849" r:id="rId49"/>
    <p:sldId id="872" r:id="rId50"/>
    <p:sldId id="882" r:id="rId51"/>
    <p:sldId id="890" r:id="rId52"/>
    <p:sldId id="891" r:id="rId53"/>
    <p:sldId id="867" r:id="rId54"/>
    <p:sldId id="887" r:id="rId55"/>
  </p:sldIdLst>
  <p:sldSz cx="9144000" cy="6858000" type="screen4x3"/>
  <p:notesSz cx="6954838" cy="9309100"/>
  <p:defaultTextStyle>
    <a:defPPr>
      <a:defRPr lang="en-CA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Ellsworth" initials="PE" lastIdx="2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E7"/>
    <a:srgbClr val="FFE1E1"/>
    <a:srgbClr val="FFF3F3"/>
    <a:srgbClr val="FFCC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56" autoAdjust="0"/>
  </p:normalViewPr>
  <p:slideViewPr>
    <p:cSldViewPr snapToGrid="0" snapToObjects="1"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294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980" y="0"/>
            <a:ext cx="301329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C6044-E798-454F-BFBB-6F55A53567EE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294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980" y="8842375"/>
            <a:ext cx="301329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383CD-4605-41E6-AE3C-50111295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50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9F948C16-8212-4608-ADFF-DF97E8C90417}" type="datetimeFigureOut">
              <a:rPr lang="en-CA" smtClean="0"/>
              <a:t>07/09/2016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9" tIns="46045" rIns="92089" bIns="46045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4"/>
            <a:ext cx="5563870" cy="4189095"/>
          </a:xfrm>
          <a:prstGeom prst="rect">
            <a:avLst/>
          </a:prstGeom>
        </p:spPr>
        <p:txBody>
          <a:bodyPr vert="horz" lIns="92089" tIns="46045" rIns="92089" bIns="4604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5455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0976688F-1D86-4DC5-A105-B93D4C8504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09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6688F-1D86-4DC5-A105-B93D4C85040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7076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Can be both a ‘source’ and a ‘load’.  Sell electricity</a:t>
            </a:r>
            <a:r>
              <a:rPr lang="en-CA" baseline="0" dirty="0" smtClean="0"/>
              <a:t> each hour, and absorb over 5 to 15 minute periods.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6688F-1D86-4DC5-A105-B93D4C85040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3560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Unique </a:t>
            </a:r>
            <a:r>
              <a:rPr lang="en-CA" baseline="0" dirty="0" err="1" smtClean="0"/>
              <a:t>ects</a:t>
            </a:r>
            <a:r>
              <a:rPr lang="en-CA" baseline="0" dirty="0" smtClean="0"/>
              <a:t> of the architecture</a:t>
            </a:r>
          </a:p>
          <a:p>
            <a:r>
              <a:rPr lang="en-CA" baseline="0" dirty="0" smtClean="0"/>
              <a:t>Brandon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21E54-D812-4352-A338-04954BD4BB58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862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390" y="1182415"/>
            <a:ext cx="7512410" cy="24180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690" y="3684743"/>
            <a:ext cx="4966138" cy="116752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05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197" y="5894957"/>
            <a:ext cx="9067803" cy="895614"/>
            <a:chOff x="76197" y="5894957"/>
            <a:chExt cx="9067803" cy="895614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76197" y="5894957"/>
              <a:ext cx="9067803" cy="895614"/>
              <a:chOff x="47621" y="5894957"/>
              <a:chExt cx="9067803" cy="89561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985" t="28984" r="27641" b="28017"/>
              <a:stretch/>
            </p:blipFill>
            <p:spPr>
              <a:xfrm flipH="1">
                <a:off x="47621" y="6418521"/>
                <a:ext cx="4548191" cy="196592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/>
              <a:srcRect t="1" r="3153" b="7142"/>
              <a:stretch/>
            </p:blipFill>
            <p:spPr>
              <a:xfrm flipH="1">
                <a:off x="47623" y="6604833"/>
                <a:ext cx="9067801" cy="185738"/>
              </a:xfrm>
              <a:prstGeom prst="rect">
                <a:avLst/>
              </a:prstGeom>
            </p:spPr>
          </p:pic>
          <p:grpSp>
            <p:nvGrpSpPr>
              <p:cNvPr id="10" name="Group 9"/>
              <p:cNvGrpSpPr/>
              <p:nvPr/>
            </p:nvGrpSpPr>
            <p:grpSpPr>
              <a:xfrm>
                <a:off x="61022" y="5894957"/>
                <a:ext cx="4070530" cy="602256"/>
                <a:chOff x="4863445" y="5923274"/>
                <a:chExt cx="4070530" cy="602256"/>
              </a:xfrm>
            </p:grpSpPr>
            <p:pic>
              <p:nvPicPr>
                <p:cNvPr id="12" name="Picture 11"/>
                <p:cNvPicPr/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5190" y="5923274"/>
                  <a:ext cx="1838785" cy="602256"/>
                </a:xfrm>
                <a:prstGeom prst="rect">
                  <a:avLst/>
                </a:prstGeom>
              </p:spPr>
            </p:pic>
            <p:grpSp>
              <p:nvGrpSpPr>
                <p:cNvPr id="13" name="Group 12"/>
                <p:cNvGrpSpPr/>
                <p:nvPr/>
              </p:nvGrpSpPr>
              <p:grpSpPr>
                <a:xfrm>
                  <a:off x="4863445" y="6072978"/>
                  <a:ext cx="2231745" cy="360575"/>
                  <a:chOff x="2054345" y="6356009"/>
                  <a:chExt cx="2231745" cy="360575"/>
                </a:xfrm>
              </p:grpSpPr>
              <p:pic>
                <p:nvPicPr>
                  <p:cNvPr id="14" name="Picture 13" descr="Argonne.eps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81091" y="6356584"/>
                    <a:ext cx="404999" cy="360000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 descr="General Motors.jpg"/>
                  <p:cNvPicPr>
                    <a:picLocks noChangeAspect="1"/>
                  </p:cNvPicPr>
                  <p:nvPr userDrawn="1"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68978" y="6356009"/>
                    <a:ext cx="360000" cy="360000"/>
                  </a:xfrm>
                  <a:prstGeom prst="rect">
                    <a:avLst/>
                  </a:prstGeom>
                </p:spPr>
              </p:pic>
              <p:pic>
                <p:nvPicPr>
                  <p:cNvPr id="16" name="Picture 15" descr="U.S. Department of Energy.png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54345" y="6356009"/>
                    <a:ext cx="1086610" cy="36000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4326" y="6314422"/>
              <a:ext cx="1316097" cy="365582"/>
            </a:xfrm>
            <a:prstGeom prst="rect">
              <a:avLst/>
            </a:prstGeom>
          </p:spPr>
        </p:pic>
      </p:grpSp>
      <p:cxnSp>
        <p:nvCxnSpPr>
          <p:cNvPr id="18" name="Straight Connector 17"/>
          <p:cNvCxnSpPr/>
          <p:nvPr/>
        </p:nvCxnSpPr>
        <p:spPr>
          <a:xfrm>
            <a:off x="628650" y="1083213"/>
            <a:ext cx="8515350" cy="0"/>
          </a:xfrm>
          <a:prstGeom prst="line">
            <a:avLst/>
          </a:prstGeom>
          <a:ln w="38100">
            <a:solidFill>
              <a:srgbClr val="E9D9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3"/>
          <p:cNvSpPr txBox="1"/>
          <p:nvPr userDrawn="1"/>
        </p:nvSpPr>
        <p:spPr>
          <a:xfrm>
            <a:off x="8571407" y="713881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 smtClean="0">
                <a:solidFill>
                  <a:schemeClr val="bg2">
                    <a:lumMod val="50000"/>
                  </a:schemeClr>
                </a:solidFill>
              </a:rPr>
              <a:t>|</a:t>
            </a:r>
            <a:fld id="{1A24A821-DE82-41DE-8EB9-D1AD2899E719}" type="slidenum">
              <a:rPr lang="en-CA" b="1" smtClean="0">
                <a:solidFill>
                  <a:schemeClr val="bg2">
                    <a:lumMod val="50000"/>
                  </a:schemeClr>
                </a:solidFill>
              </a:rPr>
              <a:pPr/>
              <a:t>‹#›</a:t>
            </a:fld>
            <a:endParaRPr lang="en-CA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9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FCAF1-D272-46F7-8C34-E090435E3D8C}" type="datetime1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50027-7D5B-48F7-9079-CA77D227E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1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690" y="3582278"/>
            <a:ext cx="4002689" cy="220421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3723" y="1086070"/>
            <a:ext cx="7418553" cy="236482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74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1C494-6951-4ABA-8D92-F5922198068B}" type="datetime1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55AB8-86AB-4A67-9824-C279975A0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504D-33A7-440B-9AAD-50E23FA9C0B0}" type="datetime1">
              <a:rPr lang="en-US" smtClean="0"/>
              <a:t>9/7/2016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121F-52BC-48D0-9831-E235017DA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6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C4F26-C329-400B-AF4D-BF5912148E0F}" type="datetime1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7C697-CEC5-47CF-9A1F-2FFF54AC6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5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9008-A7B5-434C-AC8B-4F47C5455194}" type="datetime1">
              <a:rPr lang="en-US" smtClean="0"/>
              <a:t>9/7/2016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C278E-2669-431A-AB85-3DF23620E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28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B954D-9D3B-45BB-B4D8-EFEC4536CC5D}" type="datetime1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13816-9028-4E08-BFA3-CA7F11437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9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9914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1131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65881"/>
            <a:ext cx="5486400" cy="3783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64D7-FF78-436B-BF76-0FD344DC5B41}" type="datetime1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E8618-27D5-4411-BB88-73BEA26BF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9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4200" y="6227763"/>
            <a:ext cx="2133600" cy="246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7D85AB0-E483-4858-A0BF-97E150DC9C94}" type="datetime1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59475"/>
            <a:ext cx="3163888" cy="2571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0988" y="6089650"/>
            <a:ext cx="7858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3DACB29-6158-43BD-81B9-C7431E7DD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5" r:id="rId2"/>
    <p:sldLayoutId id="2147483723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4" r:id="rId10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thumbs.dreamstime.com/z/electricity-pylons-row-lines-sunset-power-energy-topic-34449133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a/url?sa=i&amp;source=images&amp;cd=&amp;docid=Ee2vxzA6nkMRUM&amp;tbnid=Ka_UvMHWJYkYTM:&amp;ved=0CAgQjRw4bg&amp;url=http://www.123rf.com/photo_6854752_windmill-on-the-field-illustration-cartoon.html&amp;ei=6JALU67sHMHa2AXzl4GgAQ&amp;psig=AFQjCNHfu1lj9R38YwXK4FZ2_3ubgOw2bg&amp;ust=1393353320523021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www.google.ca/url?sa=i&amp;source=images&amp;cd=&amp;cad=rja&amp;docid=KVC4dIeQVUpC_M&amp;tbnid=JeqP6XDGNXHutM:&amp;ved=0CAgQjRw4cw&amp;url=http://www.directindustry.com/prod/lupamat-air-compressors/high-pressure-reciprocating-air-compressors-stationary-85417-1066485.html&amp;ei=g5ILU5rWE4Sh2AXn2YD4Aw&amp;psig=AFQjCNHy4QcF0gfb39VKlPoLi7vMvjqHYA&amp;ust=1393353731371248" TargetMode="External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thumbs.dreamstime.com/z/electricity-pylons-row-lines-sunset-power-energy-topic-34449133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a/url?sa=i&amp;source=images&amp;cd=&amp;docid=Ee2vxzA6nkMRUM&amp;tbnid=Ka_UvMHWJYkYTM:&amp;ved=0CAgQjRw4bg&amp;url=http://www.123rf.com/photo_6854752_windmill-on-the-field-illustration-cartoon.html&amp;ei=6JALU67sHMHa2AXzl4GgAQ&amp;psig=AFQjCNHfu1lj9R38YwXK4FZ2_3ubgOw2bg&amp;ust=1393353320523021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www.google.ca/url?sa=i&amp;source=images&amp;cd=&amp;cad=rja&amp;docid=KVC4dIeQVUpC_M&amp;tbnid=JeqP6XDGNXHutM:&amp;ved=0CAgQjRw4cw&amp;url=http://www.directindustry.com/prod/lupamat-air-compressors/high-pressure-reciprocating-air-compressors-stationary-85417-1066485.html&amp;ei=g5ILU5rWE4Sh2AXn2YD4Aw&amp;psig=AFQjCNHy4QcF0gfb39VKlPoLi7vMvjqHYA&amp;ust=1393353731371248" TargetMode="External"/><Relationship Id="rId9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gi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71500" y="345222"/>
            <a:ext cx="8122920" cy="2417762"/>
          </a:xfrm>
        </p:spPr>
        <p:txBody>
          <a:bodyPr/>
          <a:lstStyle/>
          <a:p>
            <a:r>
              <a:rPr lang="en-CA" sz="4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the Case for CAES (Compressed Air Energy Storage) &amp; Electric Vehicles</a:t>
            </a:r>
            <a:endParaRPr lang="en-US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897256" y="4950079"/>
            <a:ext cx="6367714" cy="81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CA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Taiyuan Energy Low Carbon Development Forum 2016</a:t>
            </a:r>
          </a:p>
          <a:p>
            <a:pPr>
              <a:defRPr/>
            </a:pPr>
            <a:r>
              <a:rPr lang="en-CA" sz="1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 7-9, 2016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508060" y="3306727"/>
            <a:ext cx="5486400" cy="55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CA" sz="1400" b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</a:t>
            </a:r>
            <a:r>
              <a:rPr lang="en-CA" sz="14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Mechanical </a:t>
            </a:r>
            <a:r>
              <a:rPr lang="en-CA" sz="1400" b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Mechatronics</a:t>
            </a:r>
            <a:endParaRPr lang="en-CA" sz="1400" b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772" y="6188712"/>
            <a:ext cx="1675938" cy="39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237550" y="3019304"/>
            <a:ext cx="6027420" cy="52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CA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Roydon </a:t>
            </a:r>
            <a:r>
              <a:rPr lang="en-CA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CA" sz="1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Fraser</a:t>
            </a:r>
          </a:p>
        </p:txBody>
      </p:sp>
    </p:spTree>
    <p:extLst>
      <p:ext uri="{BB962C8B-B14F-4D97-AF65-F5344CB8AC3E}">
        <p14:creationId xmlns:p14="http://schemas.microsoft.com/office/powerpoint/2010/main" val="240745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" grpId="0"/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96514" cy="1143000"/>
          </a:xfrm>
        </p:spPr>
        <p:txBody>
          <a:bodyPr/>
          <a:lstStyle/>
          <a:p>
            <a:r>
              <a:rPr lang="en-CA" dirty="0" smtClean="0"/>
              <a:t>Solution to Grid Stability for Renewables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1514"/>
            <a:ext cx="8585200" cy="1262183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Large scale (&gt; 500 MWh) energy storage.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50027-7D5B-48F7-9079-CA77D227E40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51543" y="3485483"/>
            <a:ext cx="839651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CA" dirty="0" smtClean="0"/>
              <a:t>Solution to</a:t>
            </a:r>
          </a:p>
          <a:p>
            <a:r>
              <a:rPr lang="en-CA" dirty="0" smtClean="0"/>
              <a:t> Jevon’s Paradox</a:t>
            </a:r>
            <a:endParaRPr lang="en-CA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4788887"/>
            <a:ext cx="8585200" cy="126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CA" dirty="0" smtClean="0"/>
              <a:t>Make paradigm shifting changes.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092200" y="2465630"/>
            <a:ext cx="7126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Example:  Compressed Air Energy Storage (CAES)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2200" y="5538173"/>
            <a:ext cx="6647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CAES is not a battery, it is a hybrid vehicle.</a:t>
            </a:r>
            <a:endParaRPr lang="en-C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4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CAES Concept…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2338388" y="1417638"/>
            <a:ext cx="2476500" cy="66198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9" name="Down Arrow 8"/>
          <p:cNvSpPr/>
          <p:nvPr/>
        </p:nvSpPr>
        <p:spPr bwMode="auto">
          <a:xfrm>
            <a:off x="5703888" y="2598738"/>
            <a:ext cx="228600" cy="31750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pic>
        <p:nvPicPr>
          <p:cNvPr id="27654" name="Picture 7" descr="Electricity pylons in a row">
            <a:hlinkClick r:id="rId2" tooltip="Download Electricity Pylons In A Row Stock Photos - Image: 34449133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1922463"/>
            <a:ext cx="1238250" cy="2271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 bwMode="auto">
          <a:xfrm flipH="1">
            <a:off x="2141538" y="2149475"/>
            <a:ext cx="5572125" cy="0"/>
          </a:xfrm>
          <a:prstGeom prst="straightConnector1">
            <a:avLst/>
          </a:prstGeom>
          <a:ln w="19050">
            <a:solidFill>
              <a:srgbClr val="1F04EA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6" name="Picture 5" descr="http://img.directindustry.com/images_di/photo-g/high-pressure-reciprocating-air-compressors-stationary-85417-4126907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2946400"/>
            <a:ext cx="1652587" cy="1308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657" name="Group 28"/>
          <p:cNvGrpSpPr>
            <a:grpSpLocks/>
          </p:cNvGrpSpPr>
          <p:nvPr/>
        </p:nvGrpSpPr>
        <p:grpSpPr bwMode="auto">
          <a:xfrm>
            <a:off x="900113" y="4883150"/>
            <a:ext cx="6016625" cy="1651000"/>
            <a:chOff x="1850303" y="4217001"/>
            <a:chExt cx="3334879" cy="1172583"/>
          </a:xfrm>
        </p:grpSpPr>
        <p:sp>
          <p:nvSpPr>
            <p:cNvPr id="12" name="Oval 11"/>
            <p:cNvSpPr/>
            <p:nvPr/>
          </p:nvSpPr>
          <p:spPr>
            <a:xfrm>
              <a:off x="1850303" y="4217001"/>
              <a:ext cx="3334879" cy="1172583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rgbClr val="FFFF99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00" dirty="0"/>
            </a:p>
          </p:txBody>
        </p:sp>
        <p:sp>
          <p:nvSpPr>
            <p:cNvPr id="5" name="Freeform 4"/>
            <p:cNvSpPr/>
            <p:nvPr/>
          </p:nvSpPr>
          <p:spPr>
            <a:xfrm>
              <a:off x="2504080" y="4568776"/>
              <a:ext cx="1884779" cy="434082"/>
            </a:xfrm>
            <a:custGeom>
              <a:avLst/>
              <a:gdLst>
                <a:gd name="connsiteX0" fmla="*/ 464669 w 2237198"/>
                <a:gd name="connsiteY0" fmla="*/ 14940 h 539322"/>
                <a:gd name="connsiteX1" fmla="*/ 309924 w 2237198"/>
                <a:gd name="connsiteY1" fmla="*/ 99346 h 539322"/>
                <a:gd name="connsiteX2" fmla="*/ 267721 w 2237198"/>
                <a:gd name="connsiteY2" fmla="*/ 113413 h 539322"/>
                <a:gd name="connsiteX3" fmla="*/ 155180 w 2237198"/>
                <a:gd name="connsiteY3" fmla="*/ 197820 h 539322"/>
                <a:gd name="connsiteX4" fmla="*/ 112976 w 2237198"/>
                <a:gd name="connsiteY4" fmla="*/ 225955 h 539322"/>
                <a:gd name="connsiteX5" fmla="*/ 14503 w 2237198"/>
                <a:gd name="connsiteY5" fmla="*/ 324429 h 539322"/>
                <a:gd name="connsiteX6" fmla="*/ 435 w 2237198"/>
                <a:gd name="connsiteY6" fmla="*/ 366632 h 539322"/>
                <a:gd name="connsiteX7" fmla="*/ 14503 w 2237198"/>
                <a:gd name="connsiteY7" fmla="*/ 479173 h 539322"/>
                <a:gd name="connsiteX8" fmla="*/ 70773 w 2237198"/>
                <a:gd name="connsiteY8" fmla="*/ 493241 h 539322"/>
                <a:gd name="connsiteX9" fmla="*/ 323992 w 2237198"/>
                <a:gd name="connsiteY9" fmla="*/ 507309 h 539322"/>
                <a:gd name="connsiteX10" fmla="*/ 619413 w 2237198"/>
                <a:gd name="connsiteY10" fmla="*/ 521377 h 539322"/>
                <a:gd name="connsiteX11" fmla="*/ 731955 w 2237198"/>
                <a:gd name="connsiteY11" fmla="*/ 493241 h 539322"/>
                <a:gd name="connsiteX12" fmla="*/ 816361 w 2237198"/>
                <a:gd name="connsiteY12" fmla="*/ 465106 h 539322"/>
                <a:gd name="connsiteX13" fmla="*/ 858564 w 2237198"/>
                <a:gd name="connsiteY13" fmla="*/ 451038 h 539322"/>
                <a:gd name="connsiteX14" fmla="*/ 1069580 w 2237198"/>
                <a:gd name="connsiteY14" fmla="*/ 436970 h 539322"/>
                <a:gd name="connsiteX15" fmla="*/ 1393136 w 2237198"/>
                <a:gd name="connsiteY15" fmla="*/ 436970 h 539322"/>
                <a:gd name="connsiteX16" fmla="*/ 1660423 w 2237198"/>
                <a:gd name="connsiteY16" fmla="*/ 451038 h 539322"/>
                <a:gd name="connsiteX17" fmla="*/ 1955844 w 2237198"/>
                <a:gd name="connsiteY17" fmla="*/ 436970 h 539322"/>
                <a:gd name="connsiteX18" fmla="*/ 2040250 w 2237198"/>
                <a:gd name="connsiteY18" fmla="*/ 408835 h 539322"/>
                <a:gd name="connsiteX19" fmla="*/ 2082453 w 2237198"/>
                <a:gd name="connsiteY19" fmla="*/ 394767 h 539322"/>
                <a:gd name="connsiteX20" fmla="*/ 2194995 w 2237198"/>
                <a:gd name="connsiteY20" fmla="*/ 338497 h 539322"/>
                <a:gd name="connsiteX21" fmla="*/ 2237198 w 2237198"/>
                <a:gd name="connsiteY21" fmla="*/ 324429 h 539322"/>
                <a:gd name="connsiteX22" fmla="*/ 2223130 w 2237198"/>
                <a:gd name="connsiteY22" fmla="*/ 197820 h 539322"/>
                <a:gd name="connsiteX23" fmla="*/ 2138724 w 2237198"/>
                <a:gd name="connsiteY23" fmla="*/ 169684 h 539322"/>
                <a:gd name="connsiteX24" fmla="*/ 2054318 w 2237198"/>
                <a:gd name="connsiteY24" fmla="*/ 141549 h 539322"/>
                <a:gd name="connsiteX25" fmla="*/ 1969912 w 2237198"/>
                <a:gd name="connsiteY25" fmla="*/ 99346 h 539322"/>
                <a:gd name="connsiteX26" fmla="*/ 1941776 w 2237198"/>
                <a:gd name="connsiteY26" fmla="*/ 71210 h 539322"/>
                <a:gd name="connsiteX27" fmla="*/ 957038 w 2237198"/>
                <a:gd name="connsiteY27" fmla="*/ 57143 h 539322"/>
                <a:gd name="connsiteX28" fmla="*/ 760090 w 2237198"/>
                <a:gd name="connsiteY28" fmla="*/ 43075 h 539322"/>
                <a:gd name="connsiteX29" fmla="*/ 717887 w 2237198"/>
                <a:gd name="connsiteY29" fmla="*/ 29007 h 539322"/>
                <a:gd name="connsiteX30" fmla="*/ 633481 w 2237198"/>
                <a:gd name="connsiteY30" fmla="*/ 14940 h 539322"/>
                <a:gd name="connsiteX31" fmla="*/ 563143 w 2237198"/>
                <a:gd name="connsiteY31" fmla="*/ 872 h 539322"/>
                <a:gd name="connsiteX32" fmla="*/ 464669 w 2237198"/>
                <a:gd name="connsiteY32" fmla="*/ 14940 h 539322"/>
                <a:gd name="connsiteX0" fmla="*/ 464669 w 2237198"/>
                <a:gd name="connsiteY0" fmla="*/ 14940 h 539322"/>
                <a:gd name="connsiteX1" fmla="*/ 309924 w 2237198"/>
                <a:gd name="connsiteY1" fmla="*/ 99346 h 539322"/>
                <a:gd name="connsiteX2" fmla="*/ 267721 w 2237198"/>
                <a:gd name="connsiteY2" fmla="*/ 113413 h 539322"/>
                <a:gd name="connsiteX3" fmla="*/ 155180 w 2237198"/>
                <a:gd name="connsiteY3" fmla="*/ 197820 h 539322"/>
                <a:gd name="connsiteX4" fmla="*/ 112976 w 2237198"/>
                <a:gd name="connsiteY4" fmla="*/ 225955 h 539322"/>
                <a:gd name="connsiteX5" fmla="*/ 14503 w 2237198"/>
                <a:gd name="connsiteY5" fmla="*/ 324429 h 539322"/>
                <a:gd name="connsiteX6" fmla="*/ 435 w 2237198"/>
                <a:gd name="connsiteY6" fmla="*/ 366632 h 539322"/>
                <a:gd name="connsiteX7" fmla="*/ 14503 w 2237198"/>
                <a:gd name="connsiteY7" fmla="*/ 479173 h 539322"/>
                <a:gd name="connsiteX8" fmla="*/ 70773 w 2237198"/>
                <a:gd name="connsiteY8" fmla="*/ 493241 h 539322"/>
                <a:gd name="connsiteX9" fmla="*/ 323992 w 2237198"/>
                <a:gd name="connsiteY9" fmla="*/ 507309 h 539322"/>
                <a:gd name="connsiteX10" fmla="*/ 619413 w 2237198"/>
                <a:gd name="connsiteY10" fmla="*/ 521377 h 539322"/>
                <a:gd name="connsiteX11" fmla="*/ 731955 w 2237198"/>
                <a:gd name="connsiteY11" fmla="*/ 493241 h 539322"/>
                <a:gd name="connsiteX12" fmla="*/ 816361 w 2237198"/>
                <a:gd name="connsiteY12" fmla="*/ 465106 h 539322"/>
                <a:gd name="connsiteX13" fmla="*/ 858564 w 2237198"/>
                <a:gd name="connsiteY13" fmla="*/ 451038 h 539322"/>
                <a:gd name="connsiteX14" fmla="*/ 1069580 w 2237198"/>
                <a:gd name="connsiteY14" fmla="*/ 436970 h 539322"/>
                <a:gd name="connsiteX15" fmla="*/ 1393136 w 2237198"/>
                <a:gd name="connsiteY15" fmla="*/ 436970 h 539322"/>
                <a:gd name="connsiteX16" fmla="*/ 1660423 w 2237198"/>
                <a:gd name="connsiteY16" fmla="*/ 451038 h 539322"/>
                <a:gd name="connsiteX17" fmla="*/ 1955844 w 2237198"/>
                <a:gd name="connsiteY17" fmla="*/ 436970 h 539322"/>
                <a:gd name="connsiteX18" fmla="*/ 2040250 w 2237198"/>
                <a:gd name="connsiteY18" fmla="*/ 408835 h 539322"/>
                <a:gd name="connsiteX19" fmla="*/ 2082453 w 2237198"/>
                <a:gd name="connsiteY19" fmla="*/ 394767 h 539322"/>
                <a:gd name="connsiteX20" fmla="*/ 2194995 w 2237198"/>
                <a:gd name="connsiteY20" fmla="*/ 338497 h 539322"/>
                <a:gd name="connsiteX21" fmla="*/ 2237198 w 2237198"/>
                <a:gd name="connsiteY21" fmla="*/ 324429 h 539322"/>
                <a:gd name="connsiteX22" fmla="*/ 2223130 w 2237198"/>
                <a:gd name="connsiteY22" fmla="*/ 197820 h 539322"/>
                <a:gd name="connsiteX23" fmla="*/ 2138724 w 2237198"/>
                <a:gd name="connsiteY23" fmla="*/ 169684 h 539322"/>
                <a:gd name="connsiteX24" fmla="*/ 2054318 w 2237198"/>
                <a:gd name="connsiteY24" fmla="*/ 141549 h 539322"/>
                <a:gd name="connsiteX25" fmla="*/ 1969912 w 2237198"/>
                <a:gd name="connsiteY25" fmla="*/ 99346 h 539322"/>
                <a:gd name="connsiteX26" fmla="*/ 1941776 w 2237198"/>
                <a:gd name="connsiteY26" fmla="*/ 71210 h 539322"/>
                <a:gd name="connsiteX27" fmla="*/ 1442695 w 2237198"/>
                <a:gd name="connsiteY27" fmla="*/ 41855 h 539322"/>
                <a:gd name="connsiteX28" fmla="*/ 957038 w 2237198"/>
                <a:gd name="connsiteY28" fmla="*/ 57143 h 539322"/>
                <a:gd name="connsiteX29" fmla="*/ 760090 w 2237198"/>
                <a:gd name="connsiteY29" fmla="*/ 43075 h 539322"/>
                <a:gd name="connsiteX30" fmla="*/ 717887 w 2237198"/>
                <a:gd name="connsiteY30" fmla="*/ 29007 h 539322"/>
                <a:gd name="connsiteX31" fmla="*/ 633481 w 2237198"/>
                <a:gd name="connsiteY31" fmla="*/ 14940 h 539322"/>
                <a:gd name="connsiteX32" fmla="*/ 563143 w 2237198"/>
                <a:gd name="connsiteY32" fmla="*/ 872 h 539322"/>
                <a:gd name="connsiteX33" fmla="*/ 464669 w 2237198"/>
                <a:gd name="connsiteY33" fmla="*/ 14940 h 53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37198" h="539322">
                  <a:moveTo>
                    <a:pt x="464669" y="14940"/>
                  </a:moveTo>
                  <a:cubicBezTo>
                    <a:pt x="371173" y="89735"/>
                    <a:pt x="422813" y="61716"/>
                    <a:pt x="309924" y="99346"/>
                  </a:cubicBezTo>
                  <a:lnTo>
                    <a:pt x="267721" y="113413"/>
                  </a:lnTo>
                  <a:cubicBezTo>
                    <a:pt x="215677" y="165459"/>
                    <a:pt x="250619" y="134195"/>
                    <a:pt x="155180" y="197820"/>
                  </a:cubicBezTo>
                  <a:lnTo>
                    <a:pt x="112976" y="225955"/>
                  </a:lnTo>
                  <a:cubicBezTo>
                    <a:pt x="48481" y="322699"/>
                    <a:pt x="88785" y="299668"/>
                    <a:pt x="14503" y="324429"/>
                  </a:cubicBezTo>
                  <a:cubicBezTo>
                    <a:pt x="9814" y="338497"/>
                    <a:pt x="435" y="351803"/>
                    <a:pt x="435" y="366632"/>
                  </a:cubicBezTo>
                  <a:cubicBezTo>
                    <a:pt x="435" y="404438"/>
                    <a:pt x="-3857" y="446125"/>
                    <a:pt x="14503" y="479173"/>
                  </a:cubicBezTo>
                  <a:cubicBezTo>
                    <a:pt x="23892" y="496074"/>
                    <a:pt x="51518" y="491491"/>
                    <a:pt x="70773" y="493241"/>
                  </a:cubicBezTo>
                  <a:cubicBezTo>
                    <a:pt x="154962" y="500895"/>
                    <a:pt x="239586" y="502620"/>
                    <a:pt x="323992" y="507309"/>
                  </a:cubicBezTo>
                  <a:cubicBezTo>
                    <a:pt x="475275" y="557736"/>
                    <a:pt x="378806" y="537417"/>
                    <a:pt x="619413" y="521377"/>
                  </a:cubicBezTo>
                  <a:cubicBezTo>
                    <a:pt x="747454" y="478696"/>
                    <a:pt x="545241" y="544163"/>
                    <a:pt x="731955" y="493241"/>
                  </a:cubicBezTo>
                  <a:cubicBezTo>
                    <a:pt x="760567" y="485438"/>
                    <a:pt x="788226" y="474484"/>
                    <a:pt x="816361" y="465106"/>
                  </a:cubicBezTo>
                  <a:cubicBezTo>
                    <a:pt x="830429" y="460417"/>
                    <a:pt x="843768" y="452024"/>
                    <a:pt x="858564" y="451038"/>
                  </a:cubicBezTo>
                  <a:lnTo>
                    <a:pt x="1069580" y="436970"/>
                  </a:lnTo>
                  <a:cubicBezTo>
                    <a:pt x="1323215" y="468675"/>
                    <a:pt x="1011740" y="436970"/>
                    <a:pt x="1393136" y="436970"/>
                  </a:cubicBezTo>
                  <a:cubicBezTo>
                    <a:pt x="1482355" y="436970"/>
                    <a:pt x="1571327" y="446349"/>
                    <a:pt x="1660423" y="451038"/>
                  </a:cubicBezTo>
                  <a:cubicBezTo>
                    <a:pt x="1758897" y="446349"/>
                    <a:pt x="1857862" y="447857"/>
                    <a:pt x="1955844" y="436970"/>
                  </a:cubicBezTo>
                  <a:cubicBezTo>
                    <a:pt x="1985320" y="433695"/>
                    <a:pt x="2012115" y="418213"/>
                    <a:pt x="2040250" y="408835"/>
                  </a:cubicBezTo>
                  <a:lnTo>
                    <a:pt x="2082453" y="394767"/>
                  </a:lnTo>
                  <a:cubicBezTo>
                    <a:pt x="2131560" y="345661"/>
                    <a:pt x="2098006" y="370827"/>
                    <a:pt x="2194995" y="338497"/>
                  </a:cubicBezTo>
                  <a:lnTo>
                    <a:pt x="2237198" y="324429"/>
                  </a:lnTo>
                  <a:cubicBezTo>
                    <a:pt x="2232509" y="282226"/>
                    <a:pt x="2245927" y="233644"/>
                    <a:pt x="2223130" y="197820"/>
                  </a:cubicBezTo>
                  <a:cubicBezTo>
                    <a:pt x="2207208" y="172799"/>
                    <a:pt x="2166859" y="179062"/>
                    <a:pt x="2138724" y="169684"/>
                  </a:cubicBezTo>
                  <a:lnTo>
                    <a:pt x="2054318" y="141549"/>
                  </a:lnTo>
                  <a:cubicBezTo>
                    <a:pt x="2009744" y="126691"/>
                    <a:pt x="2008869" y="130512"/>
                    <a:pt x="1969912" y="99346"/>
                  </a:cubicBezTo>
                  <a:cubicBezTo>
                    <a:pt x="1959555" y="91060"/>
                    <a:pt x="2029646" y="80792"/>
                    <a:pt x="1941776" y="71210"/>
                  </a:cubicBezTo>
                  <a:cubicBezTo>
                    <a:pt x="1853907" y="61628"/>
                    <a:pt x="1606818" y="44200"/>
                    <a:pt x="1442695" y="41855"/>
                  </a:cubicBezTo>
                  <a:cubicBezTo>
                    <a:pt x="1278572" y="39511"/>
                    <a:pt x="1069417" y="61295"/>
                    <a:pt x="957038" y="57143"/>
                  </a:cubicBezTo>
                  <a:cubicBezTo>
                    <a:pt x="891389" y="52454"/>
                    <a:pt x="825456" y="50765"/>
                    <a:pt x="760090" y="43075"/>
                  </a:cubicBezTo>
                  <a:cubicBezTo>
                    <a:pt x="745363" y="41342"/>
                    <a:pt x="732363" y="32224"/>
                    <a:pt x="717887" y="29007"/>
                  </a:cubicBezTo>
                  <a:cubicBezTo>
                    <a:pt x="690043" y="22819"/>
                    <a:pt x="661544" y="20042"/>
                    <a:pt x="633481" y="14940"/>
                  </a:cubicBezTo>
                  <a:cubicBezTo>
                    <a:pt x="609956" y="10663"/>
                    <a:pt x="586955" y="3037"/>
                    <a:pt x="563143" y="872"/>
                  </a:cubicBezTo>
                  <a:cubicBezTo>
                    <a:pt x="535123" y="-1675"/>
                    <a:pt x="506872" y="872"/>
                    <a:pt x="464669" y="1494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Salt gallery</a:t>
              </a:r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207963" y="4175125"/>
            <a:ext cx="8810625" cy="373063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07963" y="4178300"/>
            <a:ext cx="87709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60" name="Picture 2" descr="http://t0.gstatic.com/images?q=tbn:ANd9GcTyh5QsPobPSemytnT5abRHfdwZAIumIuk2_5UYHUn-zWilLy_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6" y="1722438"/>
            <a:ext cx="2120749" cy="246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ircular Arrow 13"/>
          <p:cNvSpPr/>
          <p:nvPr/>
        </p:nvSpPr>
        <p:spPr bwMode="auto">
          <a:xfrm flipH="1">
            <a:off x="2282825" y="3505200"/>
            <a:ext cx="796925" cy="954088"/>
          </a:xfrm>
          <a:prstGeom prst="circularArrow">
            <a:avLst>
              <a:gd name="adj1" fmla="val 10767"/>
              <a:gd name="adj2" fmla="val 1142319"/>
              <a:gd name="adj3" fmla="val 20557202"/>
              <a:gd name="adj4" fmla="val 16214637"/>
              <a:gd name="adj5" fmla="val 125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7662" name="TextBox 14"/>
          <p:cNvSpPr txBox="1">
            <a:spLocks noChangeArrowheads="1"/>
          </p:cNvSpPr>
          <p:nvPr/>
        </p:nvSpPr>
        <p:spPr bwMode="auto">
          <a:xfrm>
            <a:off x="271463" y="1716310"/>
            <a:ext cx="166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>
                <a:latin typeface="Arial" charset="0"/>
              </a:rPr>
              <a:t>wind</a:t>
            </a:r>
            <a:r>
              <a:rPr lang="en-US" altLang="en-US" sz="2000" dirty="0" err="1">
                <a:latin typeface="Arial" charset="0"/>
                <a:sym typeface="Symbol" pitchFamily="18" charset="2"/>
              </a:rPr>
              <a:t>power</a:t>
            </a:r>
            <a:endParaRPr lang="en-US" altLang="en-US" sz="2000" dirty="0"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 flipH="1">
            <a:off x="2338388" y="3997325"/>
            <a:ext cx="61912" cy="16589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6950075" y="3844925"/>
            <a:ext cx="795338" cy="0"/>
          </a:xfrm>
          <a:prstGeom prst="straightConnector1">
            <a:avLst/>
          </a:prstGeom>
          <a:ln w="57150">
            <a:solidFill>
              <a:srgbClr val="1F04EA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 bwMode="auto">
          <a:xfrm>
            <a:off x="2179638" y="2476500"/>
            <a:ext cx="808037" cy="469900"/>
          </a:xfrm>
          <a:custGeom>
            <a:avLst/>
            <a:gdLst>
              <a:gd name="connsiteX0" fmla="*/ 0 w 666974"/>
              <a:gd name="connsiteY0" fmla="*/ 0 h 333487"/>
              <a:gd name="connsiteX1" fmla="*/ 666974 w 666974"/>
              <a:gd name="connsiteY1" fmla="*/ 0 h 333487"/>
              <a:gd name="connsiteX2" fmla="*/ 666974 w 666974"/>
              <a:gd name="connsiteY2" fmla="*/ 333487 h 33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974" h="333487">
                <a:moveTo>
                  <a:pt x="0" y="0"/>
                </a:moveTo>
                <a:lnTo>
                  <a:pt x="666974" y="0"/>
                </a:lnTo>
                <a:lnTo>
                  <a:pt x="666974" y="333487"/>
                </a:lnTo>
              </a:path>
            </a:pathLst>
          </a:custGeom>
          <a:noFill/>
          <a:ln w="28575">
            <a:solidFill>
              <a:srgbClr val="0000FF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/>
          </a:p>
        </p:txBody>
      </p:sp>
      <p:sp>
        <p:nvSpPr>
          <p:cNvPr id="34" name="Rectangle 33"/>
          <p:cNvSpPr/>
          <p:nvPr/>
        </p:nvSpPr>
        <p:spPr bwMode="auto">
          <a:xfrm flipH="1">
            <a:off x="4573588" y="3984625"/>
            <a:ext cx="61912" cy="16589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/>
          </a:p>
        </p:txBody>
      </p:sp>
      <p:sp>
        <p:nvSpPr>
          <p:cNvPr id="35" name="Circular Arrow 34"/>
          <p:cNvSpPr/>
          <p:nvPr/>
        </p:nvSpPr>
        <p:spPr bwMode="auto">
          <a:xfrm rot="5400000" flipH="1" flipV="1">
            <a:off x="4772820" y="3332956"/>
            <a:ext cx="817562" cy="1304925"/>
          </a:xfrm>
          <a:prstGeom prst="circularArrow">
            <a:avLst>
              <a:gd name="adj1" fmla="val 10767"/>
              <a:gd name="adj2" fmla="val 1142319"/>
              <a:gd name="adj3" fmla="val 20557202"/>
              <a:gd name="adj4" fmla="val 16214637"/>
              <a:gd name="adj5" fmla="val 125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2766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3302000"/>
            <a:ext cx="2058988" cy="87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4579938" y="2289175"/>
            <a:ext cx="2181225" cy="379413"/>
          </a:xfrm>
          <a:prstGeom prst="rect">
            <a:avLst/>
          </a:prstGeom>
          <a:solidFill>
            <a:srgbClr val="FFCCC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tx1"/>
                </a:solidFill>
              </a:rPr>
              <a:t>Heat storage</a:t>
            </a:r>
          </a:p>
        </p:txBody>
      </p:sp>
      <p:sp>
        <p:nvSpPr>
          <p:cNvPr id="31" name="Freeform 30"/>
          <p:cNvSpPr/>
          <p:nvPr/>
        </p:nvSpPr>
        <p:spPr bwMode="auto">
          <a:xfrm>
            <a:off x="4984750" y="2943225"/>
            <a:ext cx="2468563" cy="698500"/>
          </a:xfrm>
          <a:custGeom>
            <a:avLst/>
            <a:gdLst>
              <a:gd name="connsiteX0" fmla="*/ 2033195 w 2033195"/>
              <a:gd name="connsiteY0" fmla="*/ 494851 h 516367"/>
              <a:gd name="connsiteX1" fmla="*/ 2033195 w 2033195"/>
              <a:gd name="connsiteY1" fmla="*/ 0 h 516367"/>
              <a:gd name="connsiteX2" fmla="*/ 0 w 2033195"/>
              <a:gd name="connsiteY2" fmla="*/ 0 h 516367"/>
              <a:gd name="connsiteX3" fmla="*/ 0 w 2033195"/>
              <a:gd name="connsiteY3" fmla="*/ 516367 h 516367"/>
              <a:gd name="connsiteX0" fmla="*/ 2033195 w 2033195"/>
              <a:gd name="connsiteY0" fmla="*/ 327599 h 516367"/>
              <a:gd name="connsiteX1" fmla="*/ 2033195 w 2033195"/>
              <a:gd name="connsiteY1" fmla="*/ 0 h 516367"/>
              <a:gd name="connsiteX2" fmla="*/ 0 w 2033195"/>
              <a:gd name="connsiteY2" fmla="*/ 0 h 516367"/>
              <a:gd name="connsiteX3" fmla="*/ 0 w 2033195"/>
              <a:gd name="connsiteY3" fmla="*/ 516367 h 516367"/>
              <a:gd name="connsiteX0" fmla="*/ 2038219 w 2038219"/>
              <a:gd name="connsiteY0" fmla="*/ 385091 h 516367"/>
              <a:gd name="connsiteX1" fmla="*/ 2033195 w 2038219"/>
              <a:gd name="connsiteY1" fmla="*/ 0 h 516367"/>
              <a:gd name="connsiteX2" fmla="*/ 0 w 2038219"/>
              <a:gd name="connsiteY2" fmla="*/ 0 h 516367"/>
              <a:gd name="connsiteX3" fmla="*/ 0 w 2038219"/>
              <a:gd name="connsiteY3" fmla="*/ 516367 h 516367"/>
              <a:gd name="connsiteX0" fmla="*/ 2038219 w 2183360"/>
              <a:gd name="connsiteY0" fmla="*/ 385091 h 516367"/>
              <a:gd name="connsiteX1" fmla="*/ 2032427 w 2183360"/>
              <a:gd name="connsiteY1" fmla="*/ 172640 h 516367"/>
              <a:gd name="connsiteX2" fmla="*/ 2033195 w 2183360"/>
              <a:gd name="connsiteY2" fmla="*/ 0 h 516367"/>
              <a:gd name="connsiteX3" fmla="*/ 0 w 2183360"/>
              <a:gd name="connsiteY3" fmla="*/ 0 h 516367"/>
              <a:gd name="connsiteX4" fmla="*/ 0 w 2183360"/>
              <a:gd name="connsiteY4" fmla="*/ 516367 h 516367"/>
              <a:gd name="connsiteX0" fmla="*/ 1887494 w 2183360"/>
              <a:gd name="connsiteY0" fmla="*/ 416451 h 516367"/>
              <a:gd name="connsiteX1" fmla="*/ 2032427 w 2183360"/>
              <a:gd name="connsiteY1" fmla="*/ 172640 h 516367"/>
              <a:gd name="connsiteX2" fmla="*/ 2033195 w 2183360"/>
              <a:gd name="connsiteY2" fmla="*/ 0 h 516367"/>
              <a:gd name="connsiteX3" fmla="*/ 0 w 2183360"/>
              <a:gd name="connsiteY3" fmla="*/ 0 h 516367"/>
              <a:gd name="connsiteX4" fmla="*/ 0 w 2183360"/>
              <a:gd name="connsiteY4" fmla="*/ 516367 h 516367"/>
              <a:gd name="connsiteX0" fmla="*/ 1887494 w 2187351"/>
              <a:gd name="connsiteY0" fmla="*/ 416451 h 516367"/>
              <a:gd name="connsiteX1" fmla="*/ 2047499 w 2187351"/>
              <a:gd name="connsiteY1" fmla="*/ 381704 h 516367"/>
              <a:gd name="connsiteX2" fmla="*/ 2033195 w 2187351"/>
              <a:gd name="connsiteY2" fmla="*/ 0 h 516367"/>
              <a:gd name="connsiteX3" fmla="*/ 0 w 2187351"/>
              <a:gd name="connsiteY3" fmla="*/ 0 h 516367"/>
              <a:gd name="connsiteX4" fmla="*/ 0 w 2187351"/>
              <a:gd name="connsiteY4" fmla="*/ 516367 h 516367"/>
              <a:gd name="connsiteX0" fmla="*/ 1887494 w 2047502"/>
              <a:gd name="connsiteY0" fmla="*/ 416451 h 516367"/>
              <a:gd name="connsiteX1" fmla="*/ 2047499 w 2047502"/>
              <a:gd name="connsiteY1" fmla="*/ 381704 h 516367"/>
              <a:gd name="connsiteX2" fmla="*/ 2033195 w 2047502"/>
              <a:gd name="connsiteY2" fmla="*/ 0 h 516367"/>
              <a:gd name="connsiteX3" fmla="*/ 0 w 2047502"/>
              <a:gd name="connsiteY3" fmla="*/ 0 h 516367"/>
              <a:gd name="connsiteX4" fmla="*/ 0 w 2047502"/>
              <a:gd name="connsiteY4" fmla="*/ 516367 h 516367"/>
              <a:gd name="connsiteX0" fmla="*/ 1887494 w 2039903"/>
              <a:gd name="connsiteY0" fmla="*/ 416451 h 516367"/>
              <a:gd name="connsiteX1" fmla="*/ 2039900 w 2039903"/>
              <a:gd name="connsiteY1" fmla="*/ 381704 h 516367"/>
              <a:gd name="connsiteX2" fmla="*/ 2033195 w 2039903"/>
              <a:gd name="connsiteY2" fmla="*/ 0 h 516367"/>
              <a:gd name="connsiteX3" fmla="*/ 0 w 2039903"/>
              <a:gd name="connsiteY3" fmla="*/ 0 h 516367"/>
              <a:gd name="connsiteX4" fmla="*/ 0 w 2039903"/>
              <a:gd name="connsiteY4" fmla="*/ 516367 h 516367"/>
              <a:gd name="connsiteX0" fmla="*/ 1887494 w 2039900"/>
              <a:gd name="connsiteY0" fmla="*/ 416451 h 516367"/>
              <a:gd name="connsiteX1" fmla="*/ 2039900 w 2039900"/>
              <a:gd name="connsiteY1" fmla="*/ 381704 h 516367"/>
              <a:gd name="connsiteX2" fmla="*/ 2033195 w 2039900"/>
              <a:gd name="connsiteY2" fmla="*/ 0 h 516367"/>
              <a:gd name="connsiteX3" fmla="*/ 0 w 2039900"/>
              <a:gd name="connsiteY3" fmla="*/ 0 h 516367"/>
              <a:gd name="connsiteX4" fmla="*/ 0 w 2039900"/>
              <a:gd name="connsiteY4" fmla="*/ 516367 h 516367"/>
              <a:gd name="connsiteX0" fmla="*/ 1877362 w 2039900"/>
              <a:gd name="connsiteY0" fmla="*/ 392735 h 516367"/>
              <a:gd name="connsiteX1" fmla="*/ 2039900 w 2039900"/>
              <a:gd name="connsiteY1" fmla="*/ 381704 h 516367"/>
              <a:gd name="connsiteX2" fmla="*/ 2033195 w 2039900"/>
              <a:gd name="connsiteY2" fmla="*/ 0 h 516367"/>
              <a:gd name="connsiteX3" fmla="*/ 0 w 2039900"/>
              <a:gd name="connsiteY3" fmla="*/ 0 h 516367"/>
              <a:gd name="connsiteX4" fmla="*/ 0 w 2039900"/>
              <a:gd name="connsiteY4" fmla="*/ 516367 h 516367"/>
              <a:gd name="connsiteX0" fmla="*/ 1877362 w 2039900"/>
              <a:gd name="connsiteY0" fmla="*/ 392735 h 516367"/>
              <a:gd name="connsiteX1" fmla="*/ 2039900 w 2039900"/>
              <a:gd name="connsiteY1" fmla="*/ 381704 h 516367"/>
              <a:gd name="connsiteX2" fmla="*/ 2033195 w 2039900"/>
              <a:gd name="connsiteY2" fmla="*/ 0 h 516367"/>
              <a:gd name="connsiteX3" fmla="*/ 0 w 2039900"/>
              <a:gd name="connsiteY3" fmla="*/ 0 h 516367"/>
              <a:gd name="connsiteX4" fmla="*/ 0 w 2039900"/>
              <a:gd name="connsiteY4" fmla="*/ 516367 h 516367"/>
              <a:gd name="connsiteX0" fmla="*/ 1877362 w 2039900"/>
              <a:gd name="connsiteY0" fmla="*/ 379560 h 516367"/>
              <a:gd name="connsiteX1" fmla="*/ 2039900 w 2039900"/>
              <a:gd name="connsiteY1" fmla="*/ 381704 h 516367"/>
              <a:gd name="connsiteX2" fmla="*/ 2033195 w 2039900"/>
              <a:gd name="connsiteY2" fmla="*/ 0 h 516367"/>
              <a:gd name="connsiteX3" fmla="*/ 0 w 2039900"/>
              <a:gd name="connsiteY3" fmla="*/ 0 h 516367"/>
              <a:gd name="connsiteX4" fmla="*/ 0 w 2039900"/>
              <a:gd name="connsiteY4" fmla="*/ 516367 h 516367"/>
              <a:gd name="connsiteX0" fmla="*/ 1877362 w 2033840"/>
              <a:gd name="connsiteY0" fmla="*/ 379560 h 516367"/>
              <a:gd name="connsiteX1" fmla="*/ 2032301 w 2033840"/>
              <a:gd name="connsiteY1" fmla="*/ 381704 h 516367"/>
              <a:gd name="connsiteX2" fmla="*/ 2033195 w 2033840"/>
              <a:gd name="connsiteY2" fmla="*/ 0 h 516367"/>
              <a:gd name="connsiteX3" fmla="*/ 0 w 2033840"/>
              <a:gd name="connsiteY3" fmla="*/ 0 h 516367"/>
              <a:gd name="connsiteX4" fmla="*/ 0 w 2033840"/>
              <a:gd name="connsiteY4" fmla="*/ 516367 h 51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840" h="516367">
                <a:moveTo>
                  <a:pt x="1877362" y="379560"/>
                </a:moveTo>
                <a:lnTo>
                  <a:pt x="2032301" y="381704"/>
                </a:lnTo>
                <a:cubicBezTo>
                  <a:pt x="2031464" y="317522"/>
                  <a:pt x="2035314" y="279652"/>
                  <a:pt x="2033195" y="0"/>
                </a:cubicBezTo>
                <a:lnTo>
                  <a:pt x="0" y="0"/>
                </a:lnTo>
                <a:lnTo>
                  <a:pt x="0" y="516367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/>
          </a:p>
        </p:txBody>
      </p:sp>
      <p:sp>
        <p:nvSpPr>
          <p:cNvPr id="32" name="Freeform 31"/>
          <p:cNvSpPr/>
          <p:nvPr/>
        </p:nvSpPr>
        <p:spPr bwMode="auto">
          <a:xfrm>
            <a:off x="6775450" y="2476500"/>
            <a:ext cx="676275" cy="484188"/>
          </a:xfrm>
          <a:custGeom>
            <a:avLst/>
            <a:gdLst>
              <a:gd name="connsiteX0" fmla="*/ 548640 w 548640"/>
              <a:gd name="connsiteY0" fmla="*/ 398033 h 398033"/>
              <a:gd name="connsiteX1" fmla="*/ 548640 w 548640"/>
              <a:gd name="connsiteY1" fmla="*/ 0 h 398033"/>
              <a:gd name="connsiteX2" fmla="*/ 0 w 548640"/>
              <a:gd name="connsiteY2" fmla="*/ 0 h 39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640" h="398033">
                <a:moveTo>
                  <a:pt x="548640" y="398033"/>
                </a:moveTo>
                <a:lnTo>
                  <a:pt x="548640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/>
          </a:p>
        </p:txBody>
      </p:sp>
      <p:cxnSp>
        <p:nvCxnSpPr>
          <p:cNvPr id="36" name="Straight Connector 35"/>
          <p:cNvCxnSpPr>
            <a:endCxn id="31" idx="3"/>
          </p:cNvCxnSpPr>
          <p:nvPr/>
        </p:nvCxnSpPr>
        <p:spPr bwMode="auto">
          <a:xfrm>
            <a:off x="4370388" y="2940050"/>
            <a:ext cx="614362" cy="31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 bwMode="auto">
          <a:xfrm>
            <a:off x="3979863" y="2484438"/>
            <a:ext cx="587375" cy="444500"/>
          </a:xfrm>
          <a:custGeom>
            <a:avLst/>
            <a:gdLst>
              <a:gd name="connsiteX0" fmla="*/ 0 w 484246"/>
              <a:gd name="connsiteY0" fmla="*/ 340003 h 340003"/>
              <a:gd name="connsiteX1" fmla="*/ 0 w 484246"/>
              <a:gd name="connsiteY1" fmla="*/ 0 h 340003"/>
              <a:gd name="connsiteX2" fmla="*/ 484246 w 484246"/>
              <a:gd name="connsiteY2" fmla="*/ 0 h 34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4246" h="340003">
                <a:moveTo>
                  <a:pt x="0" y="340003"/>
                </a:moveTo>
                <a:lnTo>
                  <a:pt x="0" y="0"/>
                </a:lnTo>
                <a:lnTo>
                  <a:pt x="484246" y="0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/>
          </a:p>
        </p:txBody>
      </p:sp>
      <p:sp>
        <p:nvSpPr>
          <p:cNvPr id="27674" name="TextBox 47"/>
          <p:cNvSpPr txBox="1">
            <a:spLocks noChangeArrowheads="1"/>
          </p:cNvSpPr>
          <p:nvPr/>
        </p:nvSpPr>
        <p:spPr bwMode="auto">
          <a:xfrm>
            <a:off x="7751763" y="1930400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grid</a:t>
            </a:r>
          </a:p>
        </p:txBody>
      </p:sp>
      <p:sp>
        <p:nvSpPr>
          <p:cNvPr id="27675" name="TextBox 48"/>
          <p:cNvSpPr txBox="1">
            <a:spLocks noChangeArrowheads="1"/>
          </p:cNvSpPr>
          <p:nvPr/>
        </p:nvSpPr>
        <p:spPr bwMode="auto">
          <a:xfrm>
            <a:off x="2908300" y="4803775"/>
            <a:ext cx="1452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CA storage</a:t>
            </a:r>
          </a:p>
        </p:txBody>
      </p:sp>
      <p:sp>
        <p:nvSpPr>
          <p:cNvPr id="27676" name="TextBox 49"/>
          <p:cNvSpPr txBox="1">
            <a:spLocks noChangeArrowheads="1"/>
          </p:cNvSpPr>
          <p:nvPr/>
        </p:nvSpPr>
        <p:spPr bwMode="auto">
          <a:xfrm>
            <a:off x="2205038" y="3152775"/>
            <a:ext cx="541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CA</a:t>
            </a:r>
          </a:p>
        </p:txBody>
      </p:sp>
      <p:sp>
        <p:nvSpPr>
          <p:cNvPr id="27677" name="TextBox 54"/>
          <p:cNvSpPr txBox="1">
            <a:spLocks noChangeArrowheads="1"/>
          </p:cNvSpPr>
          <p:nvPr/>
        </p:nvSpPr>
        <p:spPr bwMode="auto">
          <a:xfrm>
            <a:off x="4386263" y="3281363"/>
            <a:ext cx="542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CA</a:t>
            </a:r>
          </a:p>
        </p:txBody>
      </p:sp>
      <p:sp>
        <p:nvSpPr>
          <p:cNvPr id="27678" name="TextBox 50"/>
          <p:cNvSpPr txBox="1">
            <a:spLocks noChangeArrowheads="1"/>
          </p:cNvSpPr>
          <p:nvPr/>
        </p:nvSpPr>
        <p:spPr bwMode="auto">
          <a:xfrm>
            <a:off x="5718175" y="2908300"/>
            <a:ext cx="96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turbine</a:t>
            </a:r>
          </a:p>
        </p:txBody>
      </p:sp>
      <p:pic>
        <p:nvPicPr>
          <p:cNvPr id="27680" name="Picture 35" descr="http://i45.photobucket.com/albums/f72/Capuchino_Family/Ana%20Blog%20Pics/7-July%202010/su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1379538"/>
            <a:ext cx="785812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1" name="TextBox 9"/>
          <p:cNvSpPr txBox="1">
            <a:spLocks noChangeArrowheads="1"/>
          </p:cNvSpPr>
          <p:nvPr/>
        </p:nvSpPr>
        <p:spPr bwMode="auto">
          <a:xfrm>
            <a:off x="3132138" y="1522413"/>
            <a:ext cx="1552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000">
                <a:latin typeface="Arial" charset="0"/>
              </a:rPr>
              <a:t>sun→power</a:t>
            </a:r>
          </a:p>
        </p:txBody>
      </p:sp>
      <p:sp>
        <p:nvSpPr>
          <p:cNvPr id="13" name="Freeform 12"/>
          <p:cNvSpPr/>
          <p:nvPr/>
        </p:nvSpPr>
        <p:spPr bwMode="auto">
          <a:xfrm>
            <a:off x="4824413" y="1743075"/>
            <a:ext cx="860425" cy="398463"/>
          </a:xfrm>
          <a:custGeom>
            <a:avLst/>
            <a:gdLst>
              <a:gd name="connsiteX0" fmla="*/ 0 w 861392"/>
              <a:gd name="connsiteY0" fmla="*/ 0 h 397566"/>
              <a:gd name="connsiteX1" fmla="*/ 861392 w 861392"/>
              <a:gd name="connsiteY1" fmla="*/ 0 h 397566"/>
              <a:gd name="connsiteX2" fmla="*/ 861392 w 861392"/>
              <a:gd name="connsiteY2" fmla="*/ 397566 h 39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392" h="397566">
                <a:moveTo>
                  <a:pt x="0" y="0"/>
                </a:moveTo>
                <a:lnTo>
                  <a:pt x="861392" y="0"/>
                </a:lnTo>
                <a:lnTo>
                  <a:pt x="861392" y="397566"/>
                </a:lnTo>
              </a:path>
            </a:pathLst>
          </a:custGeom>
          <a:noFill/>
          <a:ln>
            <a:solidFill>
              <a:schemeClr val="accent2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132138" y="2085975"/>
            <a:ext cx="0" cy="860425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19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6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76200"/>
            <a:ext cx="8686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dirty="0" smtClean="0">
                <a:latin typeface="Helvetica" charset="0"/>
              </a:rPr>
              <a:t>Canada: GHG emissions by sector</a:t>
            </a:r>
            <a:endParaRPr lang="en-US" b="0" dirty="0" smtClean="0">
              <a:latin typeface="Helvetica" charset="0"/>
            </a:endParaRP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1443020" y="1611085"/>
            <a:ext cx="6475938" cy="4386489"/>
            <a:chOff x="801" y="1128"/>
            <a:chExt cx="4213" cy="2816"/>
          </a:xfrm>
        </p:grpSpPr>
        <p:grpSp>
          <p:nvGrpSpPr>
            <p:cNvPr id="28676" name="Group 4"/>
            <p:cNvGrpSpPr>
              <a:grpSpLocks/>
            </p:cNvGrpSpPr>
            <p:nvPr/>
          </p:nvGrpSpPr>
          <p:grpSpPr bwMode="auto">
            <a:xfrm>
              <a:off x="1702" y="1386"/>
              <a:ext cx="2216" cy="2220"/>
              <a:chOff x="1702" y="1386"/>
              <a:chExt cx="2216" cy="2220"/>
            </a:xfrm>
          </p:grpSpPr>
          <p:sp>
            <p:nvSpPr>
              <p:cNvPr id="28684" name="Arc 5"/>
              <p:cNvSpPr>
                <a:spLocks/>
              </p:cNvSpPr>
              <p:nvPr/>
            </p:nvSpPr>
            <p:spPr bwMode="auto">
              <a:xfrm>
                <a:off x="2449" y="1391"/>
                <a:ext cx="361" cy="1108"/>
              </a:xfrm>
              <a:custGeom>
                <a:avLst/>
                <a:gdLst>
                  <a:gd name="T0" fmla="*/ 0 w 7034"/>
                  <a:gd name="T1" fmla="*/ 0 h 21599"/>
                  <a:gd name="T2" fmla="*/ 0 w 7034"/>
                  <a:gd name="T3" fmla="*/ 0 h 21599"/>
                  <a:gd name="T4" fmla="*/ 0 w 7034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7034"/>
                  <a:gd name="T10" fmla="*/ 0 h 21599"/>
                  <a:gd name="T11" fmla="*/ 7034 w 7034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034" h="21599" fill="none" extrusionOk="0">
                    <a:moveTo>
                      <a:pt x="-1" y="1176"/>
                    </a:moveTo>
                    <a:cubicBezTo>
                      <a:pt x="2257" y="398"/>
                      <a:pt x="4627" y="1"/>
                      <a:pt x="7014" y="-1"/>
                    </a:cubicBezTo>
                  </a:path>
                  <a:path w="7034" h="21599" stroke="0" extrusionOk="0">
                    <a:moveTo>
                      <a:pt x="-1" y="1176"/>
                    </a:moveTo>
                    <a:cubicBezTo>
                      <a:pt x="2257" y="398"/>
                      <a:pt x="4627" y="1"/>
                      <a:pt x="7014" y="-1"/>
                    </a:cubicBezTo>
                    <a:lnTo>
                      <a:pt x="7034" y="21599"/>
                    </a:lnTo>
                    <a:close/>
                  </a:path>
                </a:pathLst>
              </a:custGeom>
              <a:solidFill>
                <a:srgbClr val="FCF305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685" name="Line 6"/>
              <p:cNvSpPr>
                <a:spLocks noChangeShapeType="1"/>
              </p:cNvSpPr>
              <p:nvPr/>
            </p:nvSpPr>
            <p:spPr bwMode="auto">
              <a:xfrm flipH="1" flipV="1">
                <a:off x="2453" y="1450"/>
                <a:ext cx="360" cy="10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86" name="Line 7"/>
              <p:cNvSpPr>
                <a:spLocks noChangeShapeType="1"/>
              </p:cNvSpPr>
              <p:nvPr/>
            </p:nvSpPr>
            <p:spPr bwMode="auto">
              <a:xfrm flipV="1">
                <a:off x="2813" y="1386"/>
                <a:ext cx="0" cy="11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87" name="Arc 8"/>
              <p:cNvSpPr>
                <a:spLocks/>
              </p:cNvSpPr>
              <p:nvPr/>
            </p:nvSpPr>
            <p:spPr bwMode="auto">
              <a:xfrm>
                <a:off x="2083" y="1451"/>
                <a:ext cx="727" cy="1048"/>
              </a:xfrm>
              <a:custGeom>
                <a:avLst/>
                <a:gdLst>
                  <a:gd name="T0" fmla="*/ 0 w 14164"/>
                  <a:gd name="T1" fmla="*/ 0 h 20422"/>
                  <a:gd name="T2" fmla="*/ 0 w 14164"/>
                  <a:gd name="T3" fmla="*/ 0 h 20422"/>
                  <a:gd name="T4" fmla="*/ 0 w 14164"/>
                  <a:gd name="T5" fmla="*/ 0 h 20422"/>
                  <a:gd name="T6" fmla="*/ 0 60000 65536"/>
                  <a:gd name="T7" fmla="*/ 0 60000 65536"/>
                  <a:gd name="T8" fmla="*/ 0 60000 65536"/>
                  <a:gd name="T9" fmla="*/ 0 w 14164"/>
                  <a:gd name="T10" fmla="*/ 0 h 20422"/>
                  <a:gd name="T11" fmla="*/ 14164 w 14164"/>
                  <a:gd name="T12" fmla="*/ 20422 h 204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164" h="20422" fill="none" extrusionOk="0">
                    <a:moveTo>
                      <a:pt x="-1" y="4114"/>
                    </a:moveTo>
                    <a:cubicBezTo>
                      <a:pt x="2090" y="2298"/>
                      <a:pt x="4511" y="901"/>
                      <a:pt x="7129" y="-1"/>
                    </a:cubicBezTo>
                  </a:path>
                  <a:path w="14164" h="20422" stroke="0" extrusionOk="0">
                    <a:moveTo>
                      <a:pt x="-1" y="4114"/>
                    </a:moveTo>
                    <a:cubicBezTo>
                      <a:pt x="2090" y="2298"/>
                      <a:pt x="4511" y="901"/>
                      <a:pt x="7129" y="-1"/>
                    </a:cubicBezTo>
                    <a:lnTo>
                      <a:pt x="14164" y="20422"/>
                    </a:lnTo>
                    <a:close/>
                  </a:path>
                </a:pathLst>
              </a:custGeom>
              <a:solidFill>
                <a:srgbClr val="F2088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688" name="Line 9"/>
              <p:cNvSpPr>
                <a:spLocks noChangeShapeType="1"/>
              </p:cNvSpPr>
              <p:nvPr/>
            </p:nvSpPr>
            <p:spPr bwMode="auto">
              <a:xfrm flipH="1" flipV="1">
                <a:off x="2081" y="1658"/>
                <a:ext cx="736" cy="8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89" name="Line 10"/>
              <p:cNvSpPr>
                <a:spLocks noChangeShapeType="1"/>
              </p:cNvSpPr>
              <p:nvPr/>
            </p:nvSpPr>
            <p:spPr bwMode="auto">
              <a:xfrm flipH="1" flipV="1">
                <a:off x="2453" y="1450"/>
                <a:ext cx="360" cy="10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90" name="Arc 11"/>
              <p:cNvSpPr>
                <a:spLocks/>
              </p:cNvSpPr>
              <p:nvPr/>
            </p:nvSpPr>
            <p:spPr bwMode="auto">
              <a:xfrm>
                <a:off x="1710" y="1663"/>
                <a:ext cx="1100" cy="836"/>
              </a:xfrm>
              <a:custGeom>
                <a:avLst/>
                <a:gdLst>
                  <a:gd name="T0" fmla="*/ 0 w 21436"/>
                  <a:gd name="T1" fmla="*/ 0 h 16307"/>
                  <a:gd name="T2" fmla="*/ 0 w 21436"/>
                  <a:gd name="T3" fmla="*/ 0 h 16307"/>
                  <a:gd name="T4" fmla="*/ 0 w 21436"/>
                  <a:gd name="T5" fmla="*/ 0 h 16307"/>
                  <a:gd name="T6" fmla="*/ 0 60000 65536"/>
                  <a:gd name="T7" fmla="*/ 0 60000 65536"/>
                  <a:gd name="T8" fmla="*/ 0 60000 65536"/>
                  <a:gd name="T9" fmla="*/ 0 w 21436"/>
                  <a:gd name="T10" fmla="*/ 0 h 16307"/>
                  <a:gd name="T11" fmla="*/ 21436 w 21436"/>
                  <a:gd name="T12" fmla="*/ 16307 h 163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36" h="16307" fill="none" extrusionOk="0">
                    <a:moveTo>
                      <a:pt x="-1" y="13656"/>
                    </a:moveTo>
                    <a:cubicBezTo>
                      <a:pt x="653" y="8362"/>
                      <a:pt x="3244" y="3497"/>
                      <a:pt x="7271" y="-1"/>
                    </a:cubicBezTo>
                  </a:path>
                  <a:path w="21436" h="16307" stroke="0" extrusionOk="0">
                    <a:moveTo>
                      <a:pt x="-1" y="13656"/>
                    </a:moveTo>
                    <a:cubicBezTo>
                      <a:pt x="653" y="8362"/>
                      <a:pt x="3244" y="3497"/>
                      <a:pt x="7271" y="-1"/>
                    </a:cubicBezTo>
                    <a:lnTo>
                      <a:pt x="21436" y="16307"/>
                    </a:lnTo>
                    <a:close/>
                  </a:path>
                </a:pathLst>
              </a:custGeom>
              <a:solidFill>
                <a:srgbClr val="02ABE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691" name="Line 12"/>
              <p:cNvSpPr>
                <a:spLocks noChangeShapeType="1"/>
              </p:cNvSpPr>
              <p:nvPr/>
            </p:nvSpPr>
            <p:spPr bwMode="auto">
              <a:xfrm flipH="1" flipV="1">
                <a:off x="1705" y="2366"/>
                <a:ext cx="1104" cy="1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92" name="Line 13"/>
              <p:cNvSpPr>
                <a:spLocks noChangeShapeType="1"/>
              </p:cNvSpPr>
              <p:nvPr/>
            </p:nvSpPr>
            <p:spPr bwMode="auto">
              <a:xfrm flipH="1" flipV="1">
                <a:off x="2081" y="1658"/>
                <a:ext cx="736" cy="8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93" name="Arc 14"/>
              <p:cNvSpPr>
                <a:spLocks/>
              </p:cNvSpPr>
              <p:nvPr/>
            </p:nvSpPr>
            <p:spPr bwMode="auto">
              <a:xfrm>
                <a:off x="1702" y="2363"/>
                <a:ext cx="1108" cy="997"/>
              </a:xfrm>
              <a:custGeom>
                <a:avLst/>
                <a:gdLst>
                  <a:gd name="T0" fmla="*/ 0 w 21600"/>
                  <a:gd name="T1" fmla="*/ 0 h 19428"/>
                  <a:gd name="T2" fmla="*/ 0 w 21600"/>
                  <a:gd name="T3" fmla="*/ 0 h 19428"/>
                  <a:gd name="T4" fmla="*/ 0 w 21600"/>
                  <a:gd name="T5" fmla="*/ 0 h 1942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428"/>
                  <a:gd name="T11" fmla="*/ 21600 w 21600"/>
                  <a:gd name="T12" fmla="*/ 19428 h 194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428" fill="none" extrusionOk="0">
                    <a:moveTo>
                      <a:pt x="7997" y="19428"/>
                    </a:moveTo>
                    <a:cubicBezTo>
                      <a:pt x="2938" y="15327"/>
                      <a:pt x="0" y="9162"/>
                      <a:pt x="0" y="2650"/>
                    </a:cubicBezTo>
                    <a:cubicBezTo>
                      <a:pt x="-1" y="1764"/>
                      <a:pt x="54" y="879"/>
                      <a:pt x="163" y="-1"/>
                    </a:cubicBezTo>
                  </a:path>
                  <a:path w="21600" h="19428" stroke="0" extrusionOk="0">
                    <a:moveTo>
                      <a:pt x="7997" y="19428"/>
                    </a:moveTo>
                    <a:cubicBezTo>
                      <a:pt x="2938" y="15327"/>
                      <a:pt x="0" y="9162"/>
                      <a:pt x="0" y="2650"/>
                    </a:cubicBezTo>
                    <a:cubicBezTo>
                      <a:pt x="-1" y="1764"/>
                      <a:pt x="54" y="879"/>
                      <a:pt x="163" y="-1"/>
                    </a:cubicBezTo>
                    <a:lnTo>
                      <a:pt x="21600" y="2650"/>
                    </a:lnTo>
                    <a:close/>
                  </a:path>
                </a:pathLst>
              </a:custGeom>
              <a:solidFill>
                <a:srgbClr val="0000D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694" name="Line 15"/>
              <p:cNvSpPr>
                <a:spLocks noChangeShapeType="1"/>
              </p:cNvSpPr>
              <p:nvPr/>
            </p:nvSpPr>
            <p:spPr bwMode="auto">
              <a:xfrm flipH="1">
                <a:off x="2113" y="2502"/>
                <a:ext cx="704" cy="8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95" name="Line 16"/>
              <p:cNvSpPr>
                <a:spLocks noChangeShapeType="1"/>
              </p:cNvSpPr>
              <p:nvPr/>
            </p:nvSpPr>
            <p:spPr bwMode="auto">
              <a:xfrm flipH="1" flipV="1">
                <a:off x="1705" y="2366"/>
                <a:ext cx="1104" cy="1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96" name="Arc 17"/>
              <p:cNvSpPr>
                <a:spLocks/>
              </p:cNvSpPr>
              <p:nvPr/>
            </p:nvSpPr>
            <p:spPr bwMode="auto">
              <a:xfrm>
                <a:off x="2112" y="2498"/>
                <a:ext cx="698" cy="1100"/>
              </a:xfrm>
              <a:custGeom>
                <a:avLst/>
                <a:gdLst>
                  <a:gd name="T0" fmla="*/ 0 w 13602"/>
                  <a:gd name="T1" fmla="*/ 0 h 21436"/>
                  <a:gd name="T2" fmla="*/ 0 w 13602"/>
                  <a:gd name="T3" fmla="*/ 0 h 21436"/>
                  <a:gd name="T4" fmla="*/ 0 w 13602"/>
                  <a:gd name="T5" fmla="*/ 0 h 21436"/>
                  <a:gd name="T6" fmla="*/ 0 60000 65536"/>
                  <a:gd name="T7" fmla="*/ 0 60000 65536"/>
                  <a:gd name="T8" fmla="*/ 0 60000 65536"/>
                  <a:gd name="T9" fmla="*/ 0 w 13602"/>
                  <a:gd name="T10" fmla="*/ 0 h 21436"/>
                  <a:gd name="T11" fmla="*/ 13602 w 13602"/>
                  <a:gd name="T12" fmla="*/ 21436 h 214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02" h="21436" fill="none" extrusionOk="0">
                    <a:moveTo>
                      <a:pt x="10949" y="21436"/>
                    </a:moveTo>
                    <a:cubicBezTo>
                      <a:pt x="6935" y="20939"/>
                      <a:pt x="3141" y="19326"/>
                      <a:pt x="-1" y="16778"/>
                    </a:cubicBezTo>
                  </a:path>
                  <a:path w="13602" h="21436" stroke="0" extrusionOk="0">
                    <a:moveTo>
                      <a:pt x="10949" y="21436"/>
                    </a:moveTo>
                    <a:cubicBezTo>
                      <a:pt x="6935" y="20939"/>
                      <a:pt x="3141" y="19326"/>
                      <a:pt x="-1" y="16778"/>
                    </a:cubicBezTo>
                    <a:lnTo>
                      <a:pt x="13602" y="0"/>
                    </a:lnTo>
                    <a:close/>
                  </a:path>
                </a:pathLst>
              </a:custGeom>
              <a:solidFill>
                <a:srgbClr val="00801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697" name="Line 18"/>
              <p:cNvSpPr>
                <a:spLocks noChangeShapeType="1"/>
              </p:cNvSpPr>
              <p:nvPr/>
            </p:nvSpPr>
            <p:spPr bwMode="auto">
              <a:xfrm flipH="1">
                <a:off x="2677" y="2502"/>
                <a:ext cx="136" cy="10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98" name="Line 19"/>
              <p:cNvSpPr>
                <a:spLocks noChangeShapeType="1"/>
              </p:cNvSpPr>
              <p:nvPr/>
            </p:nvSpPr>
            <p:spPr bwMode="auto">
              <a:xfrm flipH="1">
                <a:off x="2113" y="2502"/>
                <a:ext cx="704" cy="8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99" name="Arc 20"/>
              <p:cNvSpPr>
                <a:spLocks/>
              </p:cNvSpPr>
              <p:nvPr/>
            </p:nvSpPr>
            <p:spPr bwMode="auto">
              <a:xfrm>
                <a:off x="2809" y="1391"/>
                <a:ext cx="1109" cy="1540"/>
              </a:xfrm>
              <a:custGeom>
                <a:avLst/>
                <a:gdLst>
                  <a:gd name="T0" fmla="*/ 0 w 21619"/>
                  <a:gd name="T1" fmla="*/ 0 h 30030"/>
                  <a:gd name="T2" fmla="*/ 0 w 21619"/>
                  <a:gd name="T3" fmla="*/ 0 h 30030"/>
                  <a:gd name="T4" fmla="*/ 0 w 21619"/>
                  <a:gd name="T5" fmla="*/ 0 h 30030"/>
                  <a:gd name="T6" fmla="*/ 0 60000 65536"/>
                  <a:gd name="T7" fmla="*/ 0 60000 65536"/>
                  <a:gd name="T8" fmla="*/ 0 60000 65536"/>
                  <a:gd name="T9" fmla="*/ 0 w 21619"/>
                  <a:gd name="T10" fmla="*/ 0 h 30030"/>
                  <a:gd name="T11" fmla="*/ 21619 w 21619"/>
                  <a:gd name="T12" fmla="*/ 30030 h 300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19" h="30030" fill="none" extrusionOk="0">
                    <a:moveTo>
                      <a:pt x="-1" y="0"/>
                    </a:moveTo>
                    <a:cubicBezTo>
                      <a:pt x="6" y="0"/>
                      <a:pt x="12" y="-1"/>
                      <a:pt x="19" y="0"/>
                    </a:cubicBezTo>
                    <a:cubicBezTo>
                      <a:pt x="11948" y="0"/>
                      <a:pt x="21619" y="9670"/>
                      <a:pt x="21619" y="21600"/>
                    </a:cubicBezTo>
                    <a:cubicBezTo>
                      <a:pt x="21619" y="24496"/>
                      <a:pt x="21036" y="27363"/>
                      <a:pt x="19905" y="30030"/>
                    </a:cubicBezTo>
                  </a:path>
                  <a:path w="21619" h="30030" stroke="0" extrusionOk="0">
                    <a:moveTo>
                      <a:pt x="-1" y="0"/>
                    </a:moveTo>
                    <a:cubicBezTo>
                      <a:pt x="6" y="0"/>
                      <a:pt x="12" y="-1"/>
                      <a:pt x="19" y="0"/>
                    </a:cubicBezTo>
                    <a:cubicBezTo>
                      <a:pt x="11948" y="0"/>
                      <a:pt x="21619" y="9670"/>
                      <a:pt x="21619" y="21600"/>
                    </a:cubicBezTo>
                    <a:cubicBezTo>
                      <a:pt x="21619" y="24496"/>
                      <a:pt x="21036" y="27363"/>
                      <a:pt x="19905" y="30030"/>
                    </a:cubicBezTo>
                    <a:lnTo>
                      <a:pt x="19" y="21600"/>
                    </a:lnTo>
                    <a:close/>
                  </a:path>
                </a:pathLst>
              </a:custGeom>
              <a:solidFill>
                <a:srgbClr val="DE780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700" name="Line 21"/>
              <p:cNvSpPr>
                <a:spLocks noChangeShapeType="1"/>
              </p:cNvSpPr>
              <p:nvPr/>
            </p:nvSpPr>
            <p:spPr bwMode="auto">
              <a:xfrm flipV="1">
                <a:off x="2813" y="1386"/>
                <a:ext cx="0" cy="11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701" name="Line 22"/>
              <p:cNvSpPr>
                <a:spLocks noChangeShapeType="1"/>
              </p:cNvSpPr>
              <p:nvPr/>
            </p:nvSpPr>
            <p:spPr bwMode="auto">
              <a:xfrm>
                <a:off x="2813" y="2506"/>
                <a:ext cx="1016" cy="4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702" name="Arc 23"/>
              <p:cNvSpPr>
                <a:spLocks/>
              </p:cNvSpPr>
              <p:nvPr/>
            </p:nvSpPr>
            <p:spPr bwMode="auto">
              <a:xfrm>
                <a:off x="2673" y="2498"/>
                <a:ext cx="1156" cy="1108"/>
              </a:xfrm>
              <a:custGeom>
                <a:avLst/>
                <a:gdLst>
                  <a:gd name="T0" fmla="*/ 0 w 22538"/>
                  <a:gd name="T1" fmla="*/ 0 h 21600"/>
                  <a:gd name="T2" fmla="*/ 0 w 22538"/>
                  <a:gd name="T3" fmla="*/ 0 h 21600"/>
                  <a:gd name="T4" fmla="*/ 0 w 225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538"/>
                  <a:gd name="T10" fmla="*/ 0 h 21600"/>
                  <a:gd name="T11" fmla="*/ 22538 w 225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38" h="21600" fill="none" extrusionOk="0">
                    <a:moveTo>
                      <a:pt x="22538" y="8430"/>
                    </a:moveTo>
                    <a:cubicBezTo>
                      <a:pt x="19154" y="16414"/>
                      <a:pt x="11323" y="21599"/>
                      <a:pt x="2652" y="21600"/>
                    </a:cubicBezTo>
                    <a:cubicBezTo>
                      <a:pt x="1765" y="21600"/>
                      <a:pt x="879" y="21545"/>
                      <a:pt x="-1" y="21436"/>
                    </a:cubicBezTo>
                  </a:path>
                  <a:path w="22538" h="21600" stroke="0" extrusionOk="0">
                    <a:moveTo>
                      <a:pt x="22538" y="8430"/>
                    </a:moveTo>
                    <a:cubicBezTo>
                      <a:pt x="19154" y="16414"/>
                      <a:pt x="11323" y="21599"/>
                      <a:pt x="2652" y="21600"/>
                    </a:cubicBezTo>
                    <a:cubicBezTo>
                      <a:pt x="1765" y="21600"/>
                      <a:pt x="879" y="21545"/>
                      <a:pt x="-1" y="21436"/>
                    </a:cubicBezTo>
                    <a:lnTo>
                      <a:pt x="2652" y="0"/>
                    </a:lnTo>
                    <a:close/>
                  </a:path>
                </a:pathLst>
              </a:custGeom>
              <a:solidFill>
                <a:srgbClr val="DD0806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703" name="Line 24"/>
              <p:cNvSpPr>
                <a:spLocks noChangeShapeType="1"/>
              </p:cNvSpPr>
              <p:nvPr/>
            </p:nvSpPr>
            <p:spPr bwMode="auto">
              <a:xfrm>
                <a:off x="2813" y="2506"/>
                <a:ext cx="1016" cy="4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704" name="Line 25"/>
              <p:cNvSpPr>
                <a:spLocks noChangeShapeType="1"/>
              </p:cNvSpPr>
              <p:nvPr/>
            </p:nvSpPr>
            <p:spPr bwMode="auto">
              <a:xfrm flipH="1">
                <a:off x="2677" y="2502"/>
                <a:ext cx="136" cy="10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28677" name="Rectangle 26"/>
            <p:cNvSpPr>
              <a:spLocks noChangeArrowheads="1"/>
            </p:cNvSpPr>
            <p:nvPr/>
          </p:nvSpPr>
          <p:spPr bwMode="auto">
            <a:xfrm>
              <a:off x="3908" y="1813"/>
              <a:ext cx="1106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Transportation</a:t>
              </a:r>
            </a:p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31.5%</a:t>
              </a:r>
            </a:p>
          </p:txBody>
        </p:sp>
        <p:sp>
          <p:nvSpPr>
            <p:cNvPr id="28678" name="Rectangle 27"/>
            <p:cNvSpPr>
              <a:spLocks noChangeArrowheads="1"/>
            </p:cNvSpPr>
            <p:nvPr/>
          </p:nvSpPr>
          <p:spPr bwMode="auto">
            <a:xfrm>
              <a:off x="3392" y="3433"/>
              <a:ext cx="1294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rgbClr val="000000"/>
                  </a:solidFill>
                  <a:latin typeface="Helvetica"/>
                </a:rPr>
                <a:t>Power generation</a:t>
              </a:r>
            </a:p>
            <a:p>
              <a:pPr algn="ctr" eaLnBrk="0" hangingPunct="0"/>
              <a:r>
                <a:rPr lang="en-US" b="1" dirty="0">
                  <a:solidFill>
                    <a:srgbClr val="000000"/>
                  </a:solidFill>
                  <a:latin typeface="Helvetica"/>
                </a:rPr>
                <a:t>20.4%</a:t>
              </a:r>
            </a:p>
          </p:txBody>
        </p:sp>
        <p:sp>
          <p:nvSpPr>
            <p:cNvPr id="28679" name="Rectangle 28"/>
            <p:cNvSpPr>
              <a:spLocks noChangeArrowheads="1"/>
            </p:cNvSpPr>
            <p:nvPr/>
          </p:nvSpPr>
          <p:spPr bwMode="auto">
            <a:xfrm>
              <a:off x="1501" y="3556"/>
              <a:ext cx="902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Residential </a:t>
              </a:r>
            </a:p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8.9%</a:t>
              </a:r>
            </a:p>
          </p:txBody>
        </p:sp>
        <p:sp>
          <p:nvSpPr>
            <p:cNvPr id="28680" name="Rectangle 29"/>
            <p:cNvSpPr>
              <a:spLocks noChangeArrowheads="1"/>
            </p:cNvSpPr>
            <p:nvPr/>
          </p:nvSpPr>
          <p:spPr bwMode="auto">
            <a:xfrm>
              <a:off x="903" y="2736"/>
              <a:ext cx="745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Industrial</a:t>
              </a:r>
            </a:p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16.3%</a:t>
              </a:r>
            </a:p>
          </p:txBody>
        </p:sp>
        <p:sp>
          <p:nvSpPr>
            <p:cNvPr id="28681" name="Rectangle 30"/>
            <p:cNvSpPr>
              <a:spLocks noChangeArrowheads="1"/>
            </p:cNvSpPr>
            <p:nvPr/>
          </p:nvSpPr>
          <p:spPr bwMode="auto">
            <a:xfrm>
              <a:off x="824" y="1872"/>
              <a:ext cx="926" cy="2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Other 11.4%</a:t>
              </a:r>
            </a:p>
          </p:txBody>
        </p:sp>
        <p:sp>
          <p:nvSpPr>
            <p:cNvPr id="28682" name="Rectangle 31"/>
            <p:cNvSpPr>
              <a:spLocks noChangeArrowheads="1"/>
            </p:cNvSpPr>
            <p:nvPr/>
          </p:nvSpPr>
          <p:spPr bwMode="auto">
            <a:xfrm>
              <a:off x="801" y="1139"/>
              <a:ext cx="1395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Non-combustible </a:t>
              </a:r>
            </a:p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6.3%</a:t>
              </a:r>
            </a:p>
          </p:txBody>
        </p:sp>
        <p:sp>
          <p:nvSpPr>
            <p:cNvPr id="28683" name="Rectangle 32"/>
            <p:cNvSpPr>
              <a:spLocks noChangeArrowheads="1"/>
            </p:cNvSpPr>
            <p:nvPr/>
          </p:nvSpPr>
          <p:spPr bwMode="auto">
            <a:xfrm>
              <a:off x="2648" y="1128"/>
              <a:ext cx="1278" cy="2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Commercial 5.2%</a:t>
              </a:r>
            </a:p>
          </p:txBody>
        </p:sp>
      </p:grpSp>
      <p:sp>
        <p:nvSpPr>
          <p:cNvPr id="4" name="Right Arrow 3"/>
          <p:cNvSpPr/>
          <p:nvPr/>
        </p:nvSpPr>
        <p:spPr>
          <a:xfrm>
            <a:off x="6106676" y="4956325"/>
            <a:ext cx="415386" cy="2012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93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6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76200"/>
            <a:ext cx="8686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dirty="0" smtClean="0">
                <a:latin typeface="Helvetica" charset="0"/>
              </a:rPr>
              <a:t>Canada: GHG emissions by sector</a:t>
            </a:r>
            <a:endParaRPr lang="en-US" b="0" dirty="0" smtClean="0">
              <a:latin typeface="Helvetica" charset="0"/>
            </a:endParaRP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1443020" y="1611085"/>
            <a:ext cx="6475938" cy="4386489"/>
            <a:chOff x="801" y="1128"/>
            <a:chExt cx="4213" cy="2816"/>
          </a:xfrm>
        </p:grpSpPr>
        <p:grpSp>
          <p:nvGrpSpPr>
            <p:cNvPr id="28676" name="Group 4"/>
            <p:cNvGrpSpPr>
              <a:grpSpLocks/>
            </p:cNvGrpSpPr>
            <p:nvPr/>
          </p:nvGrpSpPr>
          <p:grpSpPr bwMode="auto">
            <a:xfrm>
              <a:off x="1702" y="1386"/>
              <a:ext cx="2216" cy="2220"/>
              <a:chOff x="1702" y="1386"/>
              <a:chExt cx="2216" cy="2220"/>
            </a:xfrm>
          </p:grpSpPr>
          <p:sp>
            <p:nvSpPr>
              <p:cNvPr id="28684" name="Arc 5"/>
              <p:cNvSpPr>
                <a:spLocks/>
              </p:cNvSpPr>
              <p:nvPr/>
            </p:nvSpPr>
            <p:spPr bwMode="auto">
              <a:xfrm>
                <a:off x="2449" y="1391"/>
                <a:ext cx="361" cy="1108"/>
              </a:xfrm>
              <a:custGeom>
                <a:avLst/>
                <a:gdLst>
                  <a:gd name="T0" fmla="*/ 0 w 7034"/>
                  <a:gd name="T1" fmla="*/ 0 h 21599"/>
                  <a:gd name="T2" fmla="*/ 0 w 7034"/>
                  <a:gd name="T3" fmla="*/ 0 h 21599"/>
                  <a:gd name="T4" fmla="*/ 0 w 7034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7034"/>
                  <a:gd name="T10" fmla="*/ 0 h 21599"/>
                  <a:gd name="T11" fmla="*/ 7034 w 7034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034" h="21599" fill="none" extrusionOk="0">
                    <a:moveTo>
                      <a:pt x="-1" y="1176"/>
                    </a:moveTo>
                    <a:cubicBezTo>
                      <a:pt x="2257" y="398"/>
                      <a:pt x="4627" y="1"/>
                      <a:pt x="7014" y="-1"/>
                    </a:cubicBezTo>
                  </a:path>
                  <a:path w="7034" h="21599" stroke="0" extrusionOk="0">
                    <a:moveTo>
                      <a:pt x="-1" y="1176"/>
                    </a:moveTo>
                    <a:cubicBezTo>
                      <a:pt x="2257" y="398"/>
                      <a:pt x="4627" y="1"/>
                      <a:pt x="7014" y="-1"/>
                    </a:cubicBezTo>
                    <a:lnTo>
                      <a:pt x="7034" y="21599"/>
                    </a:lnTo>
                    <a:close/>
                  </a:path>
                </a:pathLst>
              </a:custGeom>
              <a:solidFill>
                <a:srgbClr val="FCF305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685" name="Line 6"/>
              <p:cNvSpPr>
                <a:spLocks noChangeShapeType="1"/>
              </p:cNvSpPr>
              <p:nvPr/>
            </p:nvSpPr>
            <p:spPr bwMode="auto">
              <a:xfrm flipH="1" flipV="1">
                <a:off x="2453" y="1450"/>
                <a:ext cx="360" cy="10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86" name="Line 7"/>
              <p:cNvSpPr>
                <a:spLocks noChangeShapeType="1"/>
              </p:cNvSpPr>
              <p:nvPr/>
            </p:nvSpPr>
            <p:spPr bwMode="auto">
              <a:xfrm flipV="1">
                <a:off x="2813" y="1386"/>
                <a:ext cx="0" cy="11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87" name="Arc 8"/>
              <p:cNvSpPr>
                <a:spLocks/>
              </p:cNvSpPr>
              <p:nvPr/>
            </p:nvSpPr>
            <p:spPr bwMode="auto">
              <a:xfrm>
                <a:off x="2083" y="1451"/>
                <a:ext cx="727" cy="1048"/>
              </a:xfrm>
              <a:custGeom>
                <a:avLst/>
                <a:gdLst>
                  <a:gd name="T0" fmla="*/ 0 w 14164"/>
                  <a:gd name="T1" fmla="*/ 0 h 20422"/>
                  <a:gd name="T2" fmla="*/ 0 w 14164"/>
                  <a:gd name="T3" fmla="*/ 0 h 20422"/>
                  <a:gd name="T4" fmla="*/ 0 w 14164"/>
                  <a:gd name="T5" fmla="*/ 0 h 20422"/>
                  <a:gd name="T6" fmla="*/ 0 60000 65536"/>
                  <a:gd name="T7" fmla="*/ 0 60000 65536"/>
                  <a:gd name="T8" fmla="*/ 0 60000 65536"/>
                  <a:gd name="T9" fmla="*/ 0 w 14164"/>
                  <a:gd name="T10" fmla="*/ 0 h 20422"/>
                  <a:gd name="T11" fmla="*/ 14164 w 14164"/>
                  <a:gd name="T12" fmla="*/ 20422 h 204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164" h="20422" fill="none" extrusionOk="0">
                    <a:moveTo>
                      <a:pt x="-1" y="4114"/>
                    </a:moveTo>
                    <a:cubicBezTo>
                      <a:pt x="2090" y="2298"/>
                      <a:pt x="4511" y="901"/>
                      <a:pt x="7129" y="-1"/>
                    </a:cubicBezTo>
                  </a:path>
                  <a:path w="14164" h="20422" stroke="0" extrusionOk="0">
                    <a:moveTo>
                      <a:pt x="-1" y="4114"/>
                    </a:moveTo>
                    <a:cubicBezTo>
                      <a:pt x="2090" y="2298"/>
                      <a:pt x="4511" y="901"/>
                      <a:pt x="7129" y="-1"/>
                    </a:cubicBezTo>
                    <a:lnTo>
                      <a:pt x="14164" y="20422"/>
                    </a:lnTo>
                    <a:close/>
                  </a:path>
                </a:pathLst>
              </a:custGeom>
              <a:solidFill>
                <a:srgbClr val="F2088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688" name="Line 9"/>
              <p:cNvSpPr>
                <a:spLocks noChangeShapeType="1"/>
              </p:cNvSpPr>
              <p:nvPr/>
            </p:nvSpPr>
            <p:spPr bwMode="auto">
              <a:xfrm flipH="1" flipV="1">
                <a:off x="2081" y="1658"/>
                <a:ext cx="736" cy="8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89" name="Line 10"/>
              <p:cNvSpPr>
                <a:spLocks noChangeShapeType="1"/>
              </p:cNvSpPr>
              <p:nvPr/>
            </p:nvSpPr>
            <p:spPr bwMode="auto">
              <a:xfrm flipH="1" flipV="1">
                <a:off x="2453" y="1450"/>
                <a:ext cx="360" cy="10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90" name="Arc 11"/>
              <p:cNvSpPr>
                <a:spLocks/>
              </p:cNvSpPr>
              <p:nvPr/>
            </p:nvSpPr>
            <p:spPr bwMode="auto">
              <a:xfrm>
                <a:off x="1710" y="1663"/>
                <a:ext cx="1100" cy="836"/>
              </a:xfrm>
              <a:custGeom>
                <a:avLst/>
                <a:gdLst>
                  <a:gd name="T0" fmla="*/ 0 w 21436"/>
                  <a:gd name="T1" fmla="*/ 0 h 16307"/>
                  <a:gd name="T2" fmla="*/ 0 w 21436"/>
                  <a:gd name="T3" fmla="*/ 0 h 16307"/>
                  <a:gd name="T4" fmla="*/ 0 w 21436"/>
                  <a:gd name="T5" fmla="*/ 0 h 16307"/>
                  <a:gd name="T6" fmla="*/ 0 60000 65536"/>
                  <a:gd name="T7" fmla="*/ 0 60000 65536"/>
                  <a:gd name="T8" fmla="*/ 0 60000 65536"/>
                  <a:gd name="T9" fmla="*/ 0 w 21436"/>
                  <a:gd name="T10" fmla="*/ 0 h 16307"/>
                  <a:gd name="T11" fmla="*/ 21436 w 21436"/>
                  <a:gd name="T12" fmla="*/ 16307 h 163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36" h="16307" fill="none" extrusionOk="0">
                    <a:moveTo>
                      <a:pt x="-1" y="13656"/>
                    </a:moveTo>
                    <a:cubicBezTo>
                      <a:pt x="653" y="8362"/>
                      <a:pt x="3244" y="3497"/>
                      <a:pt x="7271" y="-1"/>
                    </a:cubicBezTo>
                  </a:path>
                  <a:path w="21436" h="16307" stroke="0" extrusionOk="0">
                    <a:moveTo>
                      <a:pt x="-1" y="13656"/>
                    </a:moveTo>
                    <a:cubicBezTo>
                      <a:pt x="653" y="8362"/>
                      <a:pt x="3244" y="3497"/>
                      <a:pt x="7271" y="-1"/>
                    </a:cubicBezTo>
                    <a:lnTo>
                      <a:pt x="21436" y="16307"/>
                    </a:lnTo>
                    <a:close/>
                  </a:path>
                </a:pathLst>
              </a:custGeom>
              <a:solidFill>
                <a:srgbClr val="02ABE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691" name="Line 12"/>
              <p:cNvSpPr>
                <a:spLocks noChangeShapeType="1"/>
              </p:cNvSpPr>
              <p:nvPr/>
            </p:nvSpPr>
            <p:spPr bwMode="auto">
              <a:xfrm flipH="1" flipV="1">
                <a:off x="1705" y="2366"/>
                <a:ext cx="1104" cy="1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92" name="Line 13"/>
              <p:cNvSpPr>
                <a:spLocks noChangeShapeType="1"/>
              </p:cNvSpPr>
              <p:nvPr/>
            </p:nvSpPr>
            <p:spPr bwMode="auto">
              <a:xfrm flipH="1" flipV="1">
                <a:off x="2081" y="1658"/>
                <a:ext cx="736" cy="8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93" name="Arc 14"/>
              <p:cNvSpPr>
                <a:spLocks/>
              </p:cNvSpPr>
              <p:nvPr/>
            </p:nvSpPr>
            <p:spPr bwMode="auto">
              <a:xfrm>
                <a:off x="1702" y="2363"/>
                <a:ext cx="1108" cy="997"/>
              </a:xfrm>
              <a:custGeom>
                <a:avLst/>
                <a:gdLst>
                  <a:gd name="T0" fmla="*/ 0 w 21600"/>
                  <a:gd name="T1" fmla="*/ 0 h 19428"/>
                  <a:gd name="T2" fmla="*/ 0 w 21600"/>
                  <a:gd name="T3" fmla="*/ 0 h 19428"/>
                  <a:gd name="T4" fmla="*/ 0 w 21600"/>
                  <a:gd name="T5" fmla="*/ 0 h 1942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428"/>
                  <a:gd name="T11" fmla="*/ 21600 w 21600"/>
                  <a:gd name="T12" fmla="*/ 19428 h 194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428" fill="none" extrusionOk="0">
                    <a:moveTo>
                      <a:pt x="7997" y="19428"/>
                    </a:moveTo>
                    <a:cubicBezTo>
                      <a:pt x="2938" y="15327"/>
                      <a:pt x="0" y="9162"/>
                      <a:pt x="0" y="2650"/>
                    </a:cubicBezTo>
                    <a:cubicBezTo>
                      <a:pt x="-1" y="1764"/>
                      <a:pt x="54" y="879"/>
                      <a:pt x="163" y="-1"/>
                    </a:cubicBezTo>
                  </a:path>
                  <a:path w="21600" h="19428" stroke="0" extrusionOk="0">
                    <a:moveTo>
                      <a:pt x="7997" y="19428"/>
                    </a:moveTo>
                    <a:cubicBezTo>
                      <a:pt x="2938" y="15327"/>
                      <a:pt x="0" y="9162"/>
                      <a:pt x="0" y="2650"/>
                    </a:cubicBezTo>
                    <a:cubicBezTo>
                      <a:pt x="-1" y="1764"/>
                      <a:pt x="54" y="879"/>
                      <a:pt x="163" y="-1"/>
                    </a:cubicBezTo>
                    <a:lnTo>
                      <a:pt x="21600" y="2650"/>
                    </a:lnTo>
                    <a:close/>
                  </a:path>
                </a:pathLst>
              </a:custGeom>
              <a:solidFill>
                <a:srgbClr val="0000D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694" name="Line 15"/>
              <p:cNvSpPr>
                <a:spLocks noChangeShapeType="1"/>
              </p:cNvSpPr>
              <p:nvPr/>
            </p:nvSpPr>
            <p:spPr bwMode="auto">
              <a:xfrm flipH="1">
                <a:off x="2113" y="2502"/>
                <a:ext cx="704" cy="8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95" name="Line 16"/>
              <p:cNvSpPr>
                <a:spLocks noChangeShapeType="1"/>
              </p:cNvSpPr>
              <p:nvPr/>
            </p:nvSpPr>
            <p:spPr bwMode="auto">
              <a:xfrm flipH="1" flipV="1">
                <a:off x="1705" y="2366"/>
                <a:ext cx="1104" cy="1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96" name="Arc 17"/>
              <p:cNvSpPr>
                <a:spLocks/>
              </p:cNvSpPr>
              <p:nvPr/>
            </p:nvSpPr>
            <p:spPr bwMode="auto">
              <a:xfrm>
                <a:off x="2112" y="2498"/>
                <a:ext cx="698" cy="1100"/>
              </a:xfrm>
              <a:custGeom>
                <a:avLst/>
                <a:gdLst>
                  <a:gd name="T0" fmla="*/ 0 w 13602"/>
                  <a:gd name="T1" fmla="*/ 0 h 21436"/>
                  <a:gd name="T2" fmla="*/ 0 w 13602"/>
                  <a:gd name="T3" fmla="*/ 0 h 21436"/>
                  <a:gd name="T4" fmla="*/ 0 w 13602"/>
                  <a:gd name="T5" fmla="*/ 0 h 21436"/>
                  <a:gd name="T6" fmla="*/ 0 60000 65536"/>
                  <a:gd name="T7" fmla="*/ 0 60000 65536"/>
                  <a:gd name="T8" fmla="*/ 0 60000 65536"/>
                  <a:gd name="T9" fmla="*/ 0 w 13602"/>
                  <a:gd name="T10" fmla="*/ 0 h 21436"/>
                  <a:gd name="T11" fmla="*/ 13602 w 13602"/>
                  <a:gd name="T12" fmla="*/ 21436 h 214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02" h="21436" fill="none" extrusionOk="0">
                    <a:moveTo>
                      <a:pt x="10949" y="21436"/>
                    </a:moveTo>
                    <a:cubicBezTo>
                      <a:pt x="6935" y="20939"/>
                      <a:pt x="3141" y="19326"/>
                      <a:pt x="-1" y="16778"/>
                    </a:cubicBezTo>
                  </a:path>
                  <a:path w="13602" h="21436" stroke="0" extrusionOk="0">
                    <a:moveTo>
                      <a:pt x="10949" y="21436"/>
                    </a:moveTo>
                    <a:cubicBezTo>
                      <a:pt x="6935" y="20939"/>
                      <a:pt x="3141" y="19326"/>
                      <a:pt x="-1" y="16778"/>
                    </a:cubicBezTo>
                    <a:lnTo>
                      <a:pt x="13602" y="0"/>
                    </a:lnTo>
                    <a:close/>
                  </a:path>
                </a:pathLst>
              </a:custGeom>
              <a:solidFill>
                <a:srgbClr val="00801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697" name="Line 18"/>
              <p:cNvSpPr>
                <a:spLocks noChangeShapeType="1"/>
              </p:cNvSpPr>
              <p:nvPr/>
            </p:nvSpPr>
            <p:spPr bwMode="auto">
              <a:xfrm flipH="1">
                <a:off x="2677" y="2502"/>
                <a:ext cx="136" cy="10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98" name="Line 19"/>
              <p:cNvSpPr>
                <a:spLocks noChangeShapeType="1"/>
              </p:cNvSpPr>
              <p:nvPr/>
            </p:nvSpPr>
            <p:spPr bwMode="auto">
              <a:xfrm flipH="1">
                <a:off x="2113" y="2502"/>
                <a:ext cx="704" cy="8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99" name="Arc 20"/>
              <p:cNvSpPr>
                <a:spLocks/>
              </p:cNvSpPr>
              <p:nvPr/>
            </p:nvSpPr>
            <p:spPr bwMode="auto">
              <a:xfrm>
                <a:off x="2809" y="1391"/>
                <a:ext cx="1109" cy="1540"/>
              </a:xfrm>
              <a:custGeom>
                <a:avLst/>
                <a:gdLst>
                  <a:gd name="T0" fmla="*/ 0 w 21619"/>
                  <a:gd name="T1" fmla="*/ 0 h 30030"/>
                  <a:gd name="T2" fmla="*/ 0 w 21619"/>
                  <a:gd name="T3" fmla="*/ 0 h 30030"/>
                  <a:gd name="T4" fmla="*/ 0 w 21619"/>
                  <a:gd name="T5" fmla="*/ 0 h 30030"/>
                  <a:gd name="T6" fmla="*/ 0 60000 65536"/>
                  <a:gd name="T7" fmla="*/ 0 60000 65536"/>
                  <a:gd name="T8" fmla="*/ 0 60000 65536"/>
                  <a:gd name="T9" fmla="*/ 0 w 21619"/>
                  <a:gd name="T10" fmla="*/ 0 h 30030"/>
                  <a:gd name="T11" fmla="*/ 21619 w 21619"/>
                  <a:gd name="T12" fmla="*/ 30030 h 300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19" h="30030" fill="none" extrusionOk="0">
                    <a:moveTo>
                      <a:pt x="-1" y="0"/>
                    </a:moveTo>
                    <a:cubicBezTo>
                      <a:pt x="6" y="0"/>
                      <a:pt x="12" y="-1"/>
                      <a:pt x="19" y="0"/>
                    </a:cubicBezTo>
                    <a:cubicBezTo>
                      <a:pt x="11948" y="0"/>
                      <a:pt x="21619" y="9670"/>
                      <a:pt x="21619" y="21600"/>
                    </a:cubicBezTo>
                    <a:cubicBezTo>
                      <a:pt x="21619" y="24496"/>
                      <a:pt x="21036" y="27363"/>
                      <a:pt x="19905" y="30030"/>
                    </a:cubicBezTo>
                  </a:path>
                  <a:path w="21619" h="30030" stroke="0" extrusionOk="0">
                    <a:moveTo>
                      <a:pt x="-1" y="0"/>
                    </a:moveTo>
                    <a:cubicBezTo>
                      <a:pt x="6" y="0"/>
                      <a:pt x="12" y="-1"/>
                      <a:pt x="19" y="0"/>
                    </a:cubicBezTo>
                    <a:cubicBezTo>
                      <a:pt x="11948" y="0"/>
                      <a:pt x="21619" y="9670"/>
                      <a:pt x="21619" y="21600"/>
                    </a:cubicBezTo>
                    <a:cubicBezTo>
                      <a:pt x="21619" y="24496"/>
                      <a:pt x="21036" y="27363"/>
                      <a:pt x="19905" y="30030"/>
                    </a:cubicBezTo>
                    <a:lnTo>
                      <a:pt x="19" y="21600"/>
                    </a:lnTo>
                    <a:close/>
                  </a:path>
                </a:pathLst>
              </a:custGeom>
              <a:solidFill>
                <a:srgbClr val="DE780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700" name="Line 21"/>
              <p:cNvSpPr>
                <a:spLocks noChangeShapeType="1"/>
              </p:cNvSpPr>
              <p:nvPr/>
            </p:nvSpPr>
            <p:spPr bwMode="auto">
              <a:xfrm flipV="1">
                <a:off x="2813" y="1386"/>
                <a:ext cx="0" cy="11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701" name="Line 22"/>
              <p:cNvSpPr>
                <a:spLocks noChangeShapeType="1"/>
              </p:cNvSpPr>
              <p:nvPr/>
            </p:nvSpPr>
            <p:spPr bwMode="auto">
              <a:xfrm>
                <a:off x="2813" y="2506"/>
                <a:ext cx="1016" cy="4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702" name="Arc 23"/>
              <p:cNvSpPr>
                <a:spLocks/>
              </p:cNvSpPr>
              <p:nvPr/>
            </p:nvSpPr>
            <p:spPr bwMode="auto">
              <a:xfrm>
                <a:off x="2673" y="2498"/>
                <a:ext cx="1156" cy="1108"/>
              </a:xfrm>
              <a:custGeom>
                <a:avLst/>
                <a:gdLst>
                  <a:gd name="T0" fmla="*/ 0 w 22538"/>
                  <a:gd name="T1" fmla="*/ 0 h 21600"/>
                  <a:gd name="T2" fmla="*/ 0 w 22538"/>
                  <a:gd name="T3" fmla="*/ 0 h 21600"/>
                  <a:gd name="T4" fmla="*/ 0 w 225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538"/>
                  <a:gd name="T10" fmla="*/ 0 h 21600"/>
                  <a:gd name="T11" fmla="*/ 22538 w 225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38" h="21600" fill="none" extrusionOk="0">
                    <a:moveTo>
                      <a:pt x="22538" y="8430"/>
                    </a:moveTo>
                    <a:cubicBezTo>
                      <a:pt x="19154" y="16414"/>
                      <a:pt x="11323" y="21599"/>
                      <a:pt x="2652" y="21600"/>
                    </a:cubicBezTo>
                    <a:cubicBezTo>
                      <a:pt x="1765" y="21600"/>
                      <a:pt x="879" y="21545"/>
                      <a:pt x="-1" y="21436"/>
                    </a:cubicBezTo>
                  </a:path>
                  <a:path w="22538" h="21600" stroke="0" extrusionOk="0">
                    <a:moveTo>
                      <a:pt x="22538" y="8430"/>
                    </a:moveTo>
                    <a:cubicBezTo>
                      <a:pt x="19154" y="16414"/>
                      <a:pt x="11323" y="21599"/>
                      <a:pt x="2652" y="21600"/>
                    </a:cubicBezTo>
                    <a:cubicBezTo>
                      <a:pt x="1765" y="21600"/>
                      <a:pt x="879" y="21545"/>
                      <a:pt x="-1" y="21436"/>
                    </a:cubicBezTo>
                    <a:lnTo>
                      <a:pt x="2652" y="0"/>
                    </a:lnTo>
                    <a:close/>
                  </a:path>
                </a:pathLst>
              </a:custGeom>
              <a:solidFill>
                <a:srgbClr val="DD0806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703" name="Line 24"/>
              <p:cNvSpPr>
                <a:spLocks noChangeShapeType="1"/>
              </p:cNvSpPr>
              <p:nvPr/>
            </p:nvSpPr>
            <p:spPr bwMode="auto">
              <a:xfrm>
                <a:off x="2813" y="2506"/>
                <a:ext cx="1016" cy="4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704" name="Line 25"/>
              <p:cNvSpPr>
                <a:spLocks noChangeShapeType="1"/>
              </p:cNvSpPr>
              <p:nvPr/>
            </p:nvSpPr>
            <p:spPr bwMode="auto">
              <a:xfrm flipH="1">
                <a:off x="2677" y="2502"/>
                <a:ext cx="136" cy="10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28677" name="Rectangle 26"/>
            <p:cNvSpPr>
              <a:spLocks noChangeArrowheads="1"/>
            </p:cNvSpPr>
            <p:nvPr/>
          </p:nvSpPr>
          <p:spPr bwMode="auto">
            <a:xfrm>
              <a:off x="3908" y="1813"/>
              <a:ext cx="1106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Transportation</a:t>
              </a:r>
            </a:p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31.5%</a:t>
              </a:r>
            </a:p>
          </p:txBody>
        </p:sp>
        <p:sp>
          <p:nvSpPr>
            <p:cNvPr id="28678" name="Rectangle 27"/>
            <p:cNvSpPr>
              <a:spLocks noChangeArrowheads="1"/>
            </p:cNvSpPr>
            <p:nvPr/>
          </p:nvSpPr>
          <p:spPr bwMode="auto">
            <a:xfrm>
              <a:off x="3392" y="3433"/>
              <a:ext cx="1294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Power generation</a:t>
              </a:r>
            </a:p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20.4%</a:t>
              </a:r>
            </a:p>
          </p:txBody>
        </p:sp>
        <p:sp>
          <p:nvSpPr>
            <p:cNvPr id="28679" name="Rectangle 28"/>
            <p:cNvSpPr>
              <a:spLocks noChangeArrowheads="1"/>
            </p:cNvSpPr>
            <p:nvPr/>
          </p:nvSpPr>
          <p:spPr bwMode="auto">
            <a:xfrm>
              <a:off x="1501" y="3556"/>
              <a:ext cx="902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Residential </a:t>
              </a:r>
            </a:p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8.9%</a:t>
              </a:r>
            </a:p>
          </p:txBody>
        </p:sp>
        <p:sp>
          <p:nvSpPr>
            <p:cNvPr id="28680" name="Rectangle 29"/>
            <p:cNvSpPr>
              <a:spLocks noChangeArrowheads="1"/>
            </p:cNvSpPr>
            <p:nvPr/>
          </p:nvSpPr>
          <p:spPr bwMode="auto">
            <a:xfrm>
              <a:off x="903" y="2736"/>
              <a:ext cx="745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Industrial</a:t>
              </a:r>
            </a:p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16.3%</a:t>
              </a:r>
            </a:p>
          </p:txBody>
        </p:sp>
        <p:sp>
          <p:nvSpPr>
            <p:cNvPr id="28681" name="Rectangle 30"/>
            <p:cNvSpPr>
              <a:spLocks noChangeArrowheads="1"/>
            </p:cNvSpPr>
            <p:nvPr/>
          </p:nvSpPr>
          <p:spPr bwMode="auto">
            <a:xfrm>
              <a:off x="824" y="1872"/>
              <a:ext cx="926" cy="2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Other 11.4%</a:t>
              </a:r>
            </a:p>
          </p:txBody>
        </p:sp>
        <p:sp>
          <p:nvSpPr>
            <p:cNvPr id="28682" name="Rectangle 31"/>
            <p:cNvSpPr>
              <a:spLocks noChangeArrowheads="1"/>
            </p:cNvSpPr>
            <p:nvPr/>
          </p:nvSpPr>
          <p:spPr bwMode="auto">
            <a:xfrm>
              <a:off x="801" y="1139"/>
              <a:ext cx="1395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Non-combustible </a:t>
              </a:r>
            </a:p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6.3%</a:t>
              </a:r>
            </a:p>
          </p:txBody>
        </p:sp>
        <p:sp>
          <p:nvSpPr>
            <p:cNvPr id="28683" name="Rectangle 32"/>
            <p:cNvSpPr>
              <a:spLocks noChangeArrowheads="1"/>
            </p:cNvSpPr>
            <p:nvPr/>
          </p:nvSpPr>
          <p:spPr bwMode="auto">
            <a:xfrm>
              <a:off x="2648" y="1128"/>
              <a:ext cx="1278" cy="2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Commercial 5.2%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200431" y="5783509"/>
            <a:ext cx="2491249" cy="646331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CAES</a:t>
            </a:r>
          </a:p>
          <a:p>
            <a:r>
              <a:rPr lang="en-CA" dirty="0"/>
              <a:t>	</a:t>
            </a:r>
            <a:r>
              <a:rPr lang="en-CA" dirty="0" smtClean="0"/>
              <a:t>more renewables</a:t>
            </a:r>
            <a:endParaRPr lang="en-CA" dirty="0"/>
          </a:p>
        </p:txBody>
      </p:sp>
      <p:sp>
        <p:nvSpPr>
          <p:cNvPr id="4" name="Right Arrow 3"/>
          <p:cNvSpPr/>
          <p:nvPr/>
        </p:nvSpPr>
        <p:spPr>
          <a:xfrm>
            <a:off x="6106676" y="4956325"/>
            <a:ext cx="415386" cy="2012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05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6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76200"/>
            <a:ext cx="8686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dirty="0" smtClean="0">
                <a:latin typeface="Helvetica" charset="0"/>
              </a:rPr>
              <a:t>Canada: GHG emissions by sector</a:t>
            </a:r>
            <a:endParaRPr lang="en-US" b="0" dirty="0" smtClean="0">
              <a:latin typeface="Helvetica" charset="0"/>
            </a:endParaRP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1443020" y="1611085"/>
            <a:ext cx="6475938" cy="4386489"/>
            <a:chOff x="801" y="1128"/>
            <a:chExt cx="4213" cy="2816"/>
          </a:xfrm>
        </p:grpSpPr>
        <p:grpSp>
          <p:nvGrpSpPr>
            <p:cNvPr id="28676" name="Group 4"/>
            <p:cNvGrpSpPr>
              <a:grpSpLocks/>
            </p:cNvGrpSpPr>
            <p:nvPr/>
          </p:nvGrpSpPr>
          <p:grpSpPr bwMode="auto">
            <a:xfrm>
              <a:off x="1702" y="1386"/>
              <a:ext cx="2216" cy="2220"/>
              <a:chOff x="1702" y="1386"/>
              <a:chExt cx="2216" cy="2220"/>
            </a:xfrm>
          </p:grpSpPr>
          <p:sp>
            <p:nvSpPr>
              <p:cNvPr id="28684" name="Arc 5"/>
              <p:cNvSpPr>
                <a:spLocks/>
              </p:cNvSpPr>
              <p:nvPr/>
            </p:nvSpPr>
            <p:spPr bwMode="auto">
              <a:xfrm>
                <a:off x="2449" y="1391"/>
                <a:ext cx="361" cy="1108"/>
              </a:xfrm>
              <a:custGeom>
                <a:avLst/>
                <a:gdLst>
                  <a:gd name="T0" fmla="*/ 0 w 7034"/>
                  <a:gd name="T1" fmla="*/ 0 h 21599"/>
                  <a:gd name="T2" fmla="*/ 0 w 7034"/>
                  <a:gd name="T3" fmla="*/ 0 h 21599"/>
                  <a:gd name="T4" fmla="*/ 0 w 7034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7034"/>
                  <a:gd name="T10" fmla="*/ 0 h 21599"/>
                  <a:gd name="T11" fmla="*/ 7034 w 7034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034" h="21599" fill="none" extrusionOk="0">
                    <a:moveTo>
                      <a:pt x="-1" y="1176"/>
                    </a:moveTo>
                    <a:cubicBezTo>
                      <a:pt x="2257" y="398"/>
                      <a:pt x="4627" y="1"/>
                      <a:pt x="7014" y="-1"/>
                    </a:cubicBezTo>
                  </a:path>
                  <a:path w="7034" h="21599" stroke="0" extrusionOk="0">
                    <a:moveTo>
                      <a:pt x="-1" y="1176"/>
                    </a:moveTo>
                    <a:cubicBezTo>
                      <a:pt x="2257" y="398"/>
                      <a:pt x="4627" y="1"/>
                      <a:pt x="7014" y="-1"/>
                    </a:cubicBezTo>
                    <a:lnTo>
                      <a:pt x="7034" y="21599"/>
                    </a:lnTo>
                    <a:close/>
                  </a:path>
                </a:pathLst>
              </a:custGeom>
              <a:solidFill>
                <a:srgbClr val="FCF305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685" name="Line 6"/>
              <p:cNvSpPr>
                <a:spLocks noChangeShapeType="1"/>
              </p:cNvSpPr>
              <p:nvPr/>
            </p:nvSpPr>
            <p:spPr bwMode="auto">
              <a:xfrm flipH="1" flipV="1">
                <a:off x="2453" y="1450"/>
                <a:ext cx="360" cy="10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86" name="Line 7"/>
              <p:cNvSpPr>
                <a:spLocks noChangeShapeType="1"/>
              </p:cNvSpPr>
              <p:nvPr/>
            </p:nvSpPr>
            <p:spPr bwMode="auto">
              <a:xfrm flipV="1">
                <a:off x="2813" y="1386"/>
                <a:ext cx="0" cy="11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87" name="Arc 8"/>
              <p:cNvSpPr>
                <a:spLocks/>
              </p:cNvSpPr>
              <p:nvPr/>
            </p:nvSpPr>
            <p:spPr bwMode="auto">
              <a:xfrm>
                <a:off x="2083" y="1451"/>
                <a:ext cx="727" cy="1048"/>
              </a:xfrm>
              <a:custGeom>
                <a:avLst/>
                <a:gdLst>
                  <a:gd name="T0" fmla="*/ 0 w 14164"/>
                  <a:gd name="T1" fmla="*/ 0 h 20422"/>
                  <a:gd name="T2" fmla="*/ 0 w 14164"/>
                  <a:gd name="T3" fmla="*/ 0 h 20422"/>
                  <a:gd name="T4" fmla="*/ 0 w 14164"/>
                  <a:gd name="T5" fmla="*/ 0 h 20422"/>
                  <a:gd name="T6" fmla="*/ 0 60000 65536"/>
                  <a:gd name="T7" fmla="*/ 0 60000 65536"/>
                  <a:gd name="T8" fmla="*/ 0 60000 65536"/>
                  <a:gd name="T9" fmla="*/ 0 w 14164"/>
                  <a:gd name="T10" fmla="*/ 0 h 20422"/>
                  <a:gd name="T11" fmla="*/ 14164 w 14164"/>
                  <a:gd name="T12" fmla="*/ 20422 h 204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164" h="20422" fill="none" extrusionOk="0">
                    <a:moveTo>
                      <a:pt x="-1" y="4114"/>
                    </a:moveTo>
                    <a:cubicBezTo>
                      <a:pt x="2090" y="2298"/>
                      <a:pt x="4511" y="901"/>
                      <a:pt x="7129" y="-1"/>
                    </a:cubicBezTo>
                  </a:path>
                  <a:path w="14164" h="20422" stroke="0" extrusionOk="0">
                    <a:moveTo>
                      <a:pt x="-1" y="4114"/>
                    </a:moveTo>
                    <a:cubicBezTo>
                      <a:pt x="2090" y="2298"/>
                      <a:pt x="4511" y="901"/>
                      <a:pt x="7129" y="-1"/>
                    </a:cubicBezTo>
                    <a:lnTo>
                      <a:pt x="14164" y="20422"/>
                    </a:lnTo>
                    <a:close/>
                  </a:path>
                </a:pathLst>
              </a:custGeom>
              <a:solidFill>
                <a:srgbClr val="F2088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688" name="Line 9"/>
              <p:cNvSpPr>
                <a:spLocks noChangeShapeType="1"/>
              </p:cNvSpPr>
              <p:nvPr/>
            </p:nvSpPr>
            <p:spPr bwMode="auto">
              <a:xfrm flipH="1" flipV="1">
                <a:off x="2081" y="1658"/>
                <a:ext cx="736" cy="8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89" name="Line 10"/>
              <p:cNvSpPr>
                <a:spLocks noChangeShapeType="1"/>
              </p:cNvSpPr>
              <p:nvPr/>
            </p:nvSpPr>
            <p:spPr bwMode="auto">
              <a:xfrm flipH="1" flipV="1">
                <a:off x="2453" y="1450"/>
                <a:ext cx="360" cy="10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90" name="Arc 11"/>
              <p:cNvSpPr>
                <a:spLocks/>
              </p:cNvSpPr>
              <p:nvPr/>
            </p:nvSpPr>
            <p:spPr bwMode="auto">
              <a:xfrm>
                <a:off x="1710" y="1663"/>
                <a:ext cx="1100" cy="836"/>
              </a:xfrm>
              <a:custGeom>
                <a:avLst/>
                <a:gdLst>
                  <a:gd name="T0" fmla="*/ 0 w 21436"/>
                  <a:gd name="T1" fmla="*/ 0 h 16307"/>
                  <a:gd name="T2" fmla="*/ 0 w 21436"/>
                  <a:gd name="T3" fmla="*/ 0 h 16307"/>
                  <a:gd name="T4" fmla="*/ 0 w 21436"/>
                  <a:gd name="T5" fmla="*/ 0 h 16307"/>
                  <a:gd name="T6" fmla="*/ 0 60000 65536"/>
                  <a:gd name="T7" fmla="*/ 0 60000 65536"/>
                  <a:gd name="T8" fmla="*/ 0 60000 65536"/>
                  <a:gd name="T9" fmla="*/ 0 w 21436"/>
                  <a:gd name="T10" fmla="*/ 0 h 16307"/>
                  <a:gd name="T11" fmla="*/ 21436 w 21436"/>
                  <a:gd name="T12" fmla="*/ 16307 h 163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36" h="16307" fill="none" extrusionOk="0">
                    <a:moveTo>
                      <a:pt x="-1" y="13656"/>
                    </a:moveTo>
                    <a:cubicBezTo>
                      <a:pt x="653" y="8362"/>
                      <a:pt x="3244" y="3497"/>
                      <a:pt x="7271" y="-1"/>
                    </a:cubicBezTo>
                  </a:path>
                  <a:path w="21436" h="16307" stroke="0" extrusionOk="0">
                    <a:moveTo>
                      <a:pt x="-1" y="13656"/>
                    </a:moveTo>
                    <a:cubicBezTo>
                      <a:pt x="653" y="8362"/>
                      <a:pt x="3244" y="3497"/>
                      <a:pt x="7271" y="-1"/>
                    </a:cubicBezTo>
                    <a:lnTo>
                      <a:pt x="21436" y="16307"/>
                    </a:lnTo>
                    <a:close/>
                  </a:path>
                </a:pathLst>
              </a:custGeom>
              <a:solidFill>
                <a:srgbClr val="02ABE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691" name="Line 12"/>
              <p:cNvSpPr>
                <a:spLocks noChangeShapeType="1"/>
              </p:cNvSpPr>
              <p:nvPr/>
            </p:nvSpPr>
            <p:spPr bwMode="auto">
              <a:xfrm flipH="1" flipV="1">
                <a:off x="1705" y="2366"/>
                <a:ext cx="1104" cy="1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92" name="Line 13"/>
              <p:cNvSpPr>
                <a:spLocks noChangeShapeType="1"/>
              </p:cNvSpPr>
              <p:nvPr/>
            </p:nvSpPr>
            <p:spPr bwMode="auto">
              <a:xfrm flipH="1" flipV="1">
                <a:off x="2081" y="1658"/>
                <a:ext cx="736" cy="8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93" name="Arc 14"/>
              <p:cNvSpPr>
                <a:spLocks/>
              </p:cNvSpPr>
              <p:nvPr/>
            </p:nvSpPr>
            <p:spPr bwMode="auto">
              <a:xfrm>
                <a:off x="1702" y="2363"/>
                <a:ext cx="1108" cy="997"/>
              </a:xfrm>
              <a:custGeom>
                <a:avLst/>
                <a:gdLst>
                  <a:gd name="T0" fmla="*/ 0 w 21600"/>
                  <a:gd name="T1" fmla="*/ 0 h 19428"/>
                  <a:gd name="T2" fmla="*/ 0 w 21600"/>
                  <a:gd name="T3" fmla="*/ 0 h 19428"/>
                  <a:gd name="T4" fmla="*/ 0 w 21600"/>
                  <a:gd name="T5" fmla="*/ 0 h 1942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428"/>
                  <a:gd name="T11" fmla="*/ 21600 w 21600"/>
                  <a:gd name="T12" fmla="*/ 19428 h 194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428" fill="none" extrusionOk="0">
                    <a:moveTo>
                      <a:pt x="7997" y="19428"/>
                    </a:moveTo>
                    <a:cubicBezTo>
                      <a:pt x="2938" y="15327"/>
                      <a:pt x="0" y="9162"/>
                      <a:pt x="0" y="2650"/>
                    </a:cubicBezTo>
                    <a:cubicBezTo>
                      <a:pt x="-1" y="1764"/>
                      <a:pt x="54" y="879"/>
                      <a:pt x="163" y="-1"/>
                    </a:cubicBezTo>
                  </a:path>
                  <a:path w="21600" h="19428" stroke="0" extrusionOk="0">
                    <a:moveTo>
                      <a:pt x="7997" y="19428"/>
                    </a:moveTo>
                    <a:cubicBezTo>
                      <a:pt x="2938" y="15327"/>
                      <a:pt x="0" y="9162"/>
                      <a:pt x="0" y="2650"/>
                    </a:cubicBezTo>
                    <a:cubicBezTo>
                      <a:pt x="-1" y="1764"/>
                      <a:pt x="54" y="879"/>
                      <a:pt x="163" y="-1"/>
                    </a:cubicBezTo>
                    <a:lnTo>
                      <a:pt x="21600" y="2650"/>
                    </a:lnTo>
                    <a:close/>
                  </a:path>
                </a:pathLst>
              </a:custGeom>
              <a:solidFill>
                <a:srgbClr val="0000D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694" name="Line 15"/>
              <p:cNvSpPr>
                <a:spLocks noChangeShapeType="1"/>
              </p:cNvSpPr>
              <p:nvPr/>
            </p:nvSpPr>
            <p:spPr bwMode="auto">
              <a:xfrm flipH="1">
                <a:off x="2113" y="2502"/>
                <a:ext cx="704" cy="8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95" name="Line 16"/>
              <p:cNvSpPr>
                <a:spLocks noChangeShapeType="1"/>
              </p:cNvSpPr>
              <p:nvPr/>
            </p:nvSpPr>
            <p:spPr bwMode="auto">
              <a:xfrm flipH="1" flipV="1">
                <a:off x="1705" y="2366"/>
                <a:ext cx="1104" cy="1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96" name="Arc 17"/>
              <p:cNvSpPr>
                <a:spLocks/>
              </p:cNvSpPr>
              <p:nvPr/>
            </p:nvSpPr>
            <p:spPr bwMode="auto">
              <a:xfrm>
                <a:off x="2112" y="2498"/>
                <a:ext cx="698" cy="1100"/>
              </a:xfrm>
              <a:custGeom>
                <a:avLst/>
                <a:gdLst>
                  <a:gd name="T0" fmla="*/ 0 w 13602"/>
                  <a:gd name="T1" fmla="*/ 0 h 21436"/>
                  <a:gd name="T2" fmla="*/ 0 w 13602"/>
                  <a:gd name="T3" fmla="*/ 0 h 21436"/>
                  <a:gd name="T4" fmla="*/ 0 w 13602"/>
                  <a:gd name="T5" fmla="*/ 0 h 21436"/>
                  <a:gd name="T6" fmla="*/ 0 60000 65536"/>
                  <a:gd name="T7" fmla="*/ 0 60000 65536"/>
                  <a:gd name="T8" fmla="*/ 0 60000 65536"/>
                  <a:gd name="T9" fmla="*/ 0 w 13602"/>
                  <a:gd name="T10" fmla="*/ 0 h 21436"/>
                  <a:gd name="T11" fmla="*/ 13602 w 13602"/>
                  <a:gd name="T12" fmla="*/ 21436 h 214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02" h="21436" fill="none" extrusionOk="0">
                    <a:moveTo>
                      <a:pt x="10949" y="21436"/>
                    </a:moveTo>
                    <a:cubicBezTo>
                      <a:pt x="6935" y="20939"/>
                      <a:pt x="3141" y="19326"/>
                      <a:pt x="-1" y="16778"/>
                    </a:cubicBezTo>
                  </a:path>
                  <a:path w="13602" h="21436" stroke="0" extrusionOk="0">
                    <a:moveTo>
                      <a:pt x="10949" y="21436"/>
                    </a:moveTo>
                    <a:cubicBezTo>
                      <a:pt x="6935" y="20939"/>
                      <a:pt x="3141" y="19326"/>
                      <a:pt x="-1" y="16778"/>
                    </a:cubicBezTo>
                    <a:lnTo>
                      <a:pt x="13602" y="0"/>
                    </a:lnTo>
                    <a:close/>
                  </a:path>
                </a:pathLst>
              </a:custGeom>
              <a:solidFill>
                <a:srgbClr val="00801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697" name="Line 18"/>
              <p:cNvSpPr>
                <a:spLocks noChangeShapeType="1"/>
              </p:cNvSpPr>
              <p:nvPr/>
            </p:nvSpPr>
            <p:spPr bwMode="auto">
              <a:xfrm flipH="1">
                <a:off x="2677" y="2502"/>
                <a:ext cx="136" cy="10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98" name="Line 19"/>
              <p:cNvSpPr>
                <a:spLocks noChangeShapeType="1"/>
              </p:cNvSpPr>
              <p:nvPr/>
            </p:nvSpPr>
            <p:spPr bwMode="auto">
              <a:xfrm flipH="1">
                <a:off x="2113" y="2502"/>
                <a:ext cx="704" cy="8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99" name="Arc 20"/>
              <p:cNvSpPr>
                <a:spLocks/>
              </p:cNvSpPr>
              <p:nvPr/>
            </p:nvSpPr>
            <p:spPr bwMode="auto">
              <a:xfrm>
                <a:off x="2809" y="1391"/>
                <a:ext cx="1109" cy="1540"/>
              </a:xfrm>
              <a:custGeom>
                <a:avLst/>
                <a:gdLst>
                  <a:gd name="T0" fmla="*/ 0 w 21619"/>
                  <a:gd name="T1" fmla="*/ 0 h 30030"/>
                  <a:gd name="T2" fmla="*/ 0 w 21619"/>
                  <a:gd name="T3" fmla="*/ 0 h 30030"/>
                  <a:gd name="T4" fmla="*/ 0 w 21619"/>
                  <a:gd name="T5" fmla="*/ 0 h 30030"/>
                  <a:gd name="T6" fmla="*/ 0 60000 65536"/>
                  <a:gd name="T7" fmla="*/ 0 60000 65536"/>
                  <a:gd name="T8" fmla="*/ 0 60000 65536"/>
                  <a:gd name="T9" fmla="*/ 0 w 21619"/>
                  <a:gd name="T10" fmla="*/ 0 h 30030"/>
                  <a:gd name="T11" fmla="*/ 21619 w 21619"/>
                  <a:gd name="T12" fmla="*/ 30030 h 300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19" h="30030" fill="none" extrusionOk="0">
                    <a:moveTo>
                      <a:pt x="-1" y="0"/>
                    </a:moveTo>
                    <a:cubicBezTo>
                      <a:pt x="6" y="0"/>
                      <a:pt x="12" y="-1"/>
                      <a:pt x="19" y="0"/>
                    </a:cubicBezTo>
                    <a:cubicBezTo>
                      <a:pt x="11948" y="0"/>
                      <a:pt x="21619" y="9670"/>
                      <a:pt x="21619" y="21600"/>
                    </a:cubicBezTo>
                    <a:cubicBezTo>
                      <a:pt x="21619" y="24496"/>
                      <a:pt x="21036" y="27363"/>
                      <a:pt x="19905" y="30030"/>
                    </a:cubicBezTo>
                  </a:path>
                  <a:path w="21619" h="30030" stroke="0" extrusionOk="0">
                    <a:moveTo>
                      <a:pt x="-1" y="0"/>
                    </a:moveTo>
                    <a:cubicBezTo>
                      <a:pt x="6" y="0"/>
                      <a:pt x="12" y="-1"/>
                      <a:pt x="19" y="0"/>
                    </a:cubicBezTo>
                    <a:cubicBezTo>
                      <a:pt x="11948" y="0"/>
                      <a:pt x="21619" y="9670"/>
                      <a:pt x="21619" y="21600"/>
                    </a:cubicBezTo>
                    <a:cubicBezTo>
                      <a:pt x="21619" y="24496"/>
                      <a:pt x="21036" y="27363"/>
                      <a:pt x="19905" y="30030"/>
                    </a:cubicBezTo>
                    <a:lnTo>
                      <a:pt x="19" y="21600"/>
                    </a:lnTo>
                    <a:close/>
                  </a:path>
                </a:pathLst>
              </a:custGeom>
              <a:solidFill>
                <a:srgbClr val="DE780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700" name="Line 21"/>
              <p:cNvSpPr>
                <a:spLocks noChangeShapeType="1"/>
              </p:cNvSpPr>
              <p:nvPr/>
            </p:nvSpPr>
            <p:spPr bwMode="auto">
              <a:xfrm flipV="1">
                <a:off x="2813" y="1386"/>
                <a:ext cx="0" cy="11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701" name="Line 22"/>
              <p:cNvSpPr>
                <a:spLocks noChangeShapeType="1"/>
              </p:cNvSpPr>
              <p:nvPr/>
            </p:nvSpPr>
            <p:spPr bwMode="auto">
              <a:xfrm>
                <a:off x="2813" y="2506"/>
                <a:ext cx="1016" cy="4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702" name="Arc 23"/>
              <p:cNvSpPr>
                <a:spLocks/>
              </p:cNvSpPr>
              <p:nvPr/>
            </p:nvSpPr>
            <p:spPr bwMode="auto">
              <a:xfrm>
                <a:off x="2673" y="2498"/>
                <a:ext cx="1156" cy="1108"/>
              </a:xfrm>
              <a:custGeom>
                <a:avLst/>
                <a:gdLst>
                  <a:gd name="T0" fmla="*/ 0 w 22538"/>
                  <a:gd name="T1" fmla="*/ 0 h 21600"/>
                  <a:gd name="T2" fmla="*/ 0 w 22538"/>
                  <a:gd name="T3" fmla="*/ 0 h 21600"/>
                  <a:gd name="T4" fmla="*/ 0 w 225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538"/>
                  <a:gd name="T10" fmla="*/ 0 h 21600"/>
                  <a:gd name="T11" fmla="*/ 22538 w 225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38" h="21600" fill="none" extrusionOk="0">
                    <a:moveTo>
                      <a:pt x="22538" y="8430"/>
                    </a:moveTo>
                    <a:cubicBezTo>
                      <a:pt x="19154" y="16414"/>
                      <a:pt x="11323" y="21599"/>
                      <a:pt x="2652" y="21600"/>
                    </a:cubicBezTo>
                    <a:cubicBezTo>
                      <a:pt x="1765" y="21600"/>
                      <a:pt x="879" y="21545"/>
                      <a:pt x="-1" y="21436"/>
                    </a:cubicBezTo>
                  </a:path>
                  <a:path w="22538" h="21600" stroke="0" extrusionOk="0">
                    <a:moveTo>
                      <a:pt x="22538" y="8430"/>
                    </a:moveTo>
                    <a:cubicBezTo>
                      <a:pt x="19154" y="16414"/>
                      <a:pt x="11323" y="21599"/>
                      <a:pt x="2652" y="21600"/>
                    </a:cubicBezTo>
                    <a:cubicBezTo>
                      <a:pt x="1765" y="21600"/>
                      <a:pt x="879" y="21545"/>
                      <a:pt x="-1" y="21436"/>
                    </a:cubicBezTo>
                    <a:lnTo>
                      <a:pt x="2652" y="0"/>
                    </a:lnTo>
                    <a:close/>
                  </a:path>
                </a:pathLst>
              </a:custGeom>
              <a:solidFill>
                <a:srgbClr val="DD0806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703" name="Line 24"/>
              <p:cNvSpPr>
                <a:spLocks noChangeShapeType="1"/>
              </p:cNvSpPr>
              <p:nvPr/>
            </p:nvSpPr>
            <p:spPr bwMode="auto">
              <a:xfrm>
                <a:off x="2813" y="2506"/>
                <a:ext cx="1016" cy="4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704" name="Line 25"/>
              <p:cNvSpPr>
                <a:spLocks noChangeShapeType="1"/>
              </p:cNvSpPr>
              <p:nvPr/>
            </p:nvSpPr>
            <p:spPr bwMode="auto">
              <a:xfrm flipH="1">
                <a:off x="2677" y="2502"/>
                <a:ext cx="136" cy="10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28677" name="Rectangle 26"/>
            <p:cNvSpPr>
              <a:spLocks noChangeArrowheads="1"/>
            </p:cNvSpPr>
            <p:nvPr/>
          </p:nvSpPr>
          <p:spPr bwMode="auto">
            <a:xfrm>
              <a:off x="3908" y="1813"/>
              <a:ext cx="1106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Transportation</a:t>
              </a:r>
            </a:p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31.5%</a:t>
              </a:r>
            </a:p>
          </p:txBody>
        </p:sp>
        <p:sp>
          <p:nvSpPr>
            <p:cNvPr id="28678" name="Rectangle 27"/>
            <p:cNvSpPr>
              <a:spLocks noChangeArrowheads="1"/>
            </p:cNvSpPr>
            <p:nvPr/>
          </p:nvSpPr>
          <p:spPr bwMode="auto">
            <a:xfrm>
              <a:off x="3392" y="3433"/>
              <a:ext cx="1294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Power generation</a:t>
              </a:r>
            </a:p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20.4%</a:t>
              </a:r>
            </a:p>
          </p:txBody>
        </p:sp>
        <p:sp>
          <p:nvSpPr>
            <p:cNvPr id="28679" name="Rectangle 28"/>
            <p:cNvSpPr>
              <a:spLocks noChangeArrowheads="1"/>
            </p:cNvSpPr>
            <p:nvPr/>
          </p:nvSpPr>
          <p:spPr bwMode="auto">
            <a:xfrm>
              <a:off x="1501" y="3556"/>
              <a:ext cx="902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Residential </a:t>
              </a:r>
            </a:p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8.9%</a:t>
              </a:r>
            </a:p>
          </p:txBody>
        </p:sp>
        <p:sp>
          <p:nvSpPr>
            <p:cNvPr id="28680" name="Rectangle 29"/>
            <p:cNvSpPr>
              <a:spLocks noChangeArrowheads="1"/>
            </p:cNvSpPr>
            <p:nvPr/>
          </p:nvSpPr>
          <p:spPr bwMode="auto">
            <a:xfrm>
              <a:off x="903" y="2736"/>
              <a:ext cx="745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Industrial</a:t>
              </a:r>
            </a:p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16.3%</a:t>
              </a:r>
            </a:p>
          </p:txBody>
        </p:sp>
        <p:sp>
          <p:nvSpPr>
            <p:cNvPr id="28681" name="Rectangle 30"/>
            <p:cNvSpPr>
              <a:spLocks noChangeArrowheads="1"/>
            </p:cNvSpPr>
            <p:nvPr/>
          </p:nvSpPr>
          <p:spPr bwMode="auto">
            <a:xfrm>
              <a:off x="824" y="1872"/>
              <a:ext cx="926" cy="2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Other 11.4%</a:t>
              </a:r>
            </a:p>
          </p:txBody>
        </p:sp>
        <p:sp>
          <p:nvSpPr>
            <p:cNvPr id="28682" name="Rectangle 31"/>
            <p:cNvSpPr>
              <a:spLocks noChangeArrowheads="1"/>
            </p:cNvSpPr>
            <p:nvPr/>
          </p:nvSpPr>
          <p:spPr bwMode="auto">
            <a:xfrm>
              <a:off x="801" y="1139"/>
              <a:ext cx="1395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Non-combustible </a:t>
              </a:r>
            </a:p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6.3%</a:t>
              </a:r>
            </a:p>
          </p:txBody>
        </p:sp>
        <p:sp>
          <p:nvSpPr>
            <p:cNvPr id="28683" name="Rectangle 32"/>
            <p:cNvSpPr>
              <a:spLocks noChangeArrowheads="1"/>
            </p:cNvSpPr>
            <p:nvPr/>
          </p:nvSpPr>
          <p:spPr bwMode="auto">
            <a:xfrm>
              <a:off x="2648" y="1128"/>
              <a:ext cx="1278" cy="2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Commercial 5.2%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200431" y="5783509"/>
            <a:ext cx="2491249" cy="646331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CAES</a:t>
            </a:r>
          </a:p>
          <a:p>
            <a:r>
              <a:rPr lang="en-CA" dirty="0"/>
              <a:t>	</a:t>
            </a:r>
            <a:r>
              <a:rPr lang="en-CA" dirty="0" smtClean="0"/>
              <a:t>more renewables</a:t>
            </a:r>
            <a:endParaRPr lang="en-CA" dirty="0"/>
          </a:p>
        </p:txBody>
      </p:sp>
      <p:sp>
        <p:nvSpPr>
          <p:cNvPr id="4" name="Right Arrow 3"/>
          <p:cNvSpPr/>
          <p:nvPr/>
        </p:nvSpPr>
        <p:spPr>
          <a:xfrm>
            <a:off x="6106676" y="4956325"/>
            <a:ext cx="415386" cy="2012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TextBox 35"/>
          <p:cNvSpPr txBox="1"/>
          <p:nvPr/>
        </p:nvSpPr>
        <p:spPr>
          <a:xfrm>
            <a:off x="6314369" y="3282499"/>
            <a:ext cx="2491249" cy="1200329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CAES</a:t>
            </a:r>
          </a:p>
          <a:p>
            <a:r>
              <a:rPr lang="en-CA" dirty="0"/>
              <a:t>	</a:t>
            </a:r>
            <a:r>
              <a:rPr lang="en-CA" dirty="0" smtClean="0"/>
              <a:t>more renewables</a:t>
            </a:r>
          </a:p>
          <a:p>
            <a:r>
              <a:rPr lang="en-CA" dirty="0"/>
              <a:t>	</a:t>
            </a:r>
            <a:r>
              <a:rPr lang="en-CA" dirty="0" smtClean="0"/>
              <a:t>through EVs</a:t>
            </a:r>
          </a:p>
          <a:p>
            <a:r>
              <a:rPr lang="en-CA" dirty="0"/>
              <a:t>	</a:t>
            </a:r>
            <a:r>
              <a:rPr lang="en-CA" dirty="0" smtClean="0"/>
              <a:t>(a paradigm shift)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381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6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76200"/>
            <a:ext cx="8686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dirty="0" smtClean="0">
                <a:latin typeface="Helvetica" charset="0"/>
              </a:rPr>
              <a:t>Canada: GHG emissions by sector</a:t>
            </a:r>
            <a:endParaRPr lang="en-US" b="0" dirty="0" smtClean="0">
              <a:latin typeface="Helvetica" charset="0"/>
            </a:endParaRP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1443020" y="1611085"/>
            <a:ext cx="6475938" cy="4386489"/>
            <a:chOff x="801" y="1128"/>
            <a:chExt cx="4213" cy="2816"/>
          </a:xfrm>
        </p:grpSpPr>
        <p:grpSp>
          <p:nvGrpSpPr>
            <p:cNvPr id="28676" name="Group 4"/>
            <p:cNvGrpSpPr>
              <a:grpSpLocks/>
            </p:cNvGrpSpPr>
            <p:nvPr/>
          </p:nvGrpSpPr>
          <p:grpSpPr bwMode="auto">
            <a:xfrm>
              <a:off x="1702" y="1386"/>
              <a:ext cx="2216" cy="2220"/>
              <a:chOff x="1702" y="1386"/>
              <a:chExt cx="2216" cy="2220"/>
            </a:xfrm>
          </p:grpSpPr>
          <p:sp>
            <p:nvSpPr>
              <p:cNvPr id="28684" name="Arc 5"/>
              <p:cNvSpPr>
                <a:spLocks/>
              </p:cNvSpPr>
              <p:nvPr/>
            </p:nvSpPr>
            <p:spPr bwMode="auto">
              <a:xfrm>
                <a:off x="2449" y="1391"/>
                <a:ext cx="361" cy="1108"/>
              </a:xfrm>
              <a:custGeom>
                <a:avLst/>
                <a:gdLst>
                  <a:gd name="T0" fmla="*/ 0 w 7034"/>
                  <a:gd name="T1" fmla="*/ 0 h 21599"/>
                  <a:gd name="T2" fmla="*/ 0 w 7034"/>
                  <a:gd name="T3" fmla="*/ 0 h 21599"/>
                  <a:gd name="T4" fmla="*/ 0 w 7034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7034"/>
                  <a:gd name="T10" fmla="*/ 0 h 21599"/>
                  <a:gd name="T11" fmla="*/ 7034 w 7034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034" h="21599" fill="none" extrusionOk="0">
                    <a:moveTo>
                      <a:pt x="-1" y="1176"/>
                    </a:moveTo>
                    <a:cubicBezTo>
                      <a:pt x="2257" y="398"/>
                      <a:pt x="4627" y="1"/>
                      <a:pt x="7014" y="-1"/>
                    </a:cubicBezTo>
                  </a:path>
                  <a:path w="7034" h="21599" stroke="0" extrusionOk="0">
                    <a:moveTo>
                      <a:pt x="-1" y="1176"/>
                    </a:moveTo>
                    <a:cubicBezTo>
                      <a:pt x="2257" y="398"/>
                      <a:pt x="4627" y="1"/>
                      <a:pt x="7014" y="-1"/>
                    </a:cubicBezTo>
                    <a:lnTo>
                      <a:pt x="7034" y="21599"/>
                    </a:lnTo>
                    <a:close/>
                  </a:path>
                </a:pathLst>
              </a:custGeom>
              <a:solidFill>
                <a:srgbClr val="FCF305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685" name="Line 6"/>
              <p:cNvSpPr>
                <a:spLocks noChangeShapeType="1"/>
              </p:cNvSpPr>
              <p:nvPr/>
            </p:nvSpPr>
            <p:spPr bwMode="auto">
              <a:xfrm flipH="1" flipV="1">
                <a:off x="2453" y="1450"/>
                <a:ext cx="360" cy="10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86" name="Line 7"/>
              <p:cNvSpPr>
                <a:spLocks noChangeShapeType="1"/>
              </p:cNvSpPr>
              <p:nvPr/>
            </p:nvSpPr>
            <p:spPr bwMode="auto">
              <a:xfrm flipV="1">
                <a:off x="2813" y="1386"/>
                <a:ext cx="0" cy="11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87" name="Arc 8"/>
              <p:cNvSpPr>
                <a:spLocks/>
              </p:cNvSpPr>
              <p:nvPr/>
            </p:nvSpPr>
            <p:spPr bwMode="auto">
              <a:xfrm>
                <a:off x="2083" y="1451"/>
                <a:ext cx="727" cy="1048"/>
              </a:xfrm>
              <a:custGeom>
                <a:avLst/>
                <a:gdLst>
                  <a:gd name="T0" fmla="*/ 0 w 14164"/>
                  <a:gd name="T1" fmla="*/ 0 h 20422"/>
                  <a:gd name="T2" fmla="*/ 0 w 14164"/>
                  <a:gd name="T3" fmla="*/ 0 h 20422"/>
                  <a:gd name="T4" fmla="*/ 0 w 14164"/>
                  <a:gd name="T5" fmla="*/ 0 h 20422"/>
                  <a:gd name="T6" fmla="*/ 0 60000 65536"/>
                  <a:gd name="T7" fmla="*/ 0 60000 65536"/>
                  <a:gd name="T8" fmla="*/ 0 60000 65536"/>
                  <a:gd name="T9" fmla="*/ 0 w 14164"/>
                  <a:gd name="T10" fmla="*/ 0 h 20422"/>
                  <a:gd name="T11" fmla="*/ 14164 w 14164"/>
                  <a:gd name="T12" fmla="*/ 20422 h 204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164" h="20422" fill="none" extrusionOk="0">
                    <a:moveTo>
                      <a:pt x="-1" y="4114"/>
                    </a:moveTo>
                    <a:cubicBezTo>
                      <a:pt x="2090" y="2298"/>
                      <a:pt x="4511" y="901"/>
                      <a:pt x="7129" y="-1"/>
                    </a:cubicBezTo>
                  </a:path>
                  <a:path w="14164" h="20422" stroke="0" extrusionOk="0">
                    <a:moveTo>
                      <a:pt x="-1" y="4114"/>
                    </a:moveTo>
                    <a:cubicBezTo>
                      <a:pt x="2090" y="2298"/>
                      <a:pt x="4511" y="901"/>
                      <a:pt x="7129" y="-1"/>
                    </a:cubicBezTo>
                    <a:lnTo>
                      <a:pt x="14164" y="20422"/>
                    </a:lnTo>
                    <a:close/>
                  </a:path>
                </a:pathLst>
              </a:custGeom>
              <a:solidFill>
                <a:srgbClr val="F2088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688" name="Line 9"/>
              <p:cNvSpPr>
                <a:spLocks noChangeShapeType="1"/>
              </p:cNvSpPr>
              <p:nvPr/>
            </p:nvSpPr>
            <p:spPr bwMode="auto">
              <a:xfrm flipH="1" flipV="1">
                <a:off x="2081" y="1658"/>
                <a:ext cx="736" cy="8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89" name="Line 10"/>
              <p:cNvSpPr>
                <a:spLocks noChangeShapeType="1"/>
              </p:cNvSpPr>
              <p:nvPr/>
            </p:nvSpPr>
            <p:spPr bwMode="auto">
              <a:xfrm flipH="1" flipV="1">
                <a:off x="2453" y="1450"/>
                <a:ext cx="360" cy="10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90" name="Arc 11"/>
              <p:cNvSpPr>
                <a:spLocks/>
              </p:cNvSpPr>
              <p:nvPr/>
            </p:nvSpPr>
            <p:spPr bwMode="auto">
              <a:xfrm>
                <a:off x="1710" y="1663"/>
                <a:ext cx="1100" cy="836"/>
              </a:xfrm>
              <a:custGeom>
                <a:avLst/>
                <a:gdLst>
                  <a:gd name="T0" fmla="*/ 0 w 21436"/>
                  <a:gd name="T1" fmla="*/ 0 h 16307"/>
                  <a:gd name="T2" fmla="*/ 0 w 21436"/>
                  <a:gd name="T3" fmla="*/ 0 h 16307"/>
                  <a:gd name="T4" fmla="*/ 0 w 21436"/>
                  <a:gd name="T5" fmla="*/ 0 h 16307"/>
                  <a:gd name="T6" fmla="*/ 0 60000 65536"/>
                  <a:gd name="T7" fmla="*/ 0 60000 65536"/>
                  <a:gd name="T8" fmla="*/ 0 60000 65536"/>
                  <a:gd name="T9" fmla="*/ 0 w 21436"/>
                  <a:gd name="T10" fmla="*/ 0 h 16307"/>
                  <a:gd name="T11" fmla="*/ 21436 w 21436"/>
                  <a:gd name="T12" fmla="*/ 16307 h 163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36" h="16307" fill="none" extrusionOk="0">
                    <a:moveTo>
                      <a:pt x="-1" y="13656"/>
                    </a:moveTo>
                    <a:cubicBezTo>
                      <a:pt x="653" y="8362"/>
                      <a:pt x="3244" y="3497"/>
                      <a:pt x="7271" y="-1"/>
                    </a:cubicBezTo>
                  </a:path>
                  <a:path w="21436" h="16307" stroke="0" extrusionOk="0">
                    <a:moveTo>
                      <a:pt x="-1" y="13656"/>
                    </a:moveTo>
                    <a:cubicBezTo>
                      <a:pt x="653" y="8362"/>
                      <a:pt x="3244" y="3497"/>
                      <a:pt x="7271" y="-1"/>
                    </a:cubicBezTo>
                    <a:lnTo>
                      <a:pt x="21436" y="16307"/>
                    </a:lnTo>
                    <a:close/>
                  </a:path>
                </a:pathLst>
              </a:custGeom>
              <a:solidFill>
                <a:srgbClr val="02ABE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691" name="Line 12"/>
              <p:cNvSpPr>
                <a:spLocks noChangeShapeType="1"/>
              </p:cNvSpPr>
              <p:nvPr/>
            </p:nvSpPr>
            <p:spPr bwMode="auto">
              <a:xfrm flipH="1" flipV="1">
                <a:off x="1705" y="2366"/>
                <a:ext cx="1104" cy="1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92" name="Line 13"/>
              <p:cNvSpPr>
                <a:spLocks noChangeShapeType="1"/>
              </p:cNvSpPr>
              <p:nvPr/>
            </p:nvSpPr>
            <p:spPr bwMode="auto">
              <a:xfrm flipH="1" flipV="1">
                <a:off x="2081" y="1658"/>
                <a:ext cx="736" cy="8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93" name="Arc 14"/>
              <p:cNvSpPr>
                <a:spLocks/>
              </p:cNvSpPr>
              <p:nvPr/>
            </p:nvSpPr>
            <p:spPr bwMode="auto">
              <a:xfrm>
                <a:off x="1702" y="2363"/>
                <a:ext cx="1108" cy="997"/>
              </a:xfrm>
              <a:custGeom>
                <a:avLst/>
                <a:gdLst>
                  <a:gd name="T0" fmla="*/ 0 w 21600"/>
                  <a:gd name="T1" fmla="*/ 0 h 19428"/>
                  <a:gd name="T2" fmla="*/ 0 w 21600"/>
                  <a:gd name="T3" fmla="*/ 0 h 19428"/>
                  <a:gd name="T4" fmla="*/ 0 w 21600"/>
                  <a:gd name="T5" fmla="*/ 0 h 1942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428"/>
                  <a:gd name="T11" fmla="*/ 21600 w 21600"/>
                  <a:gd name="T12" fmla="*/ 19428 h 194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428" fill="none" extrusionOk="0">
                    <a:moveTo>
                      <a:pt x="7997" y="19428"/>
                    </a:moveTo>
                    <a:cubicBezTo>
                      <a:pt x="2938" y="15327"/>
                      <a:pt x="0" y="9162"/>
                      <a:pt x="0" y="2650"/>
                    </a:cubicBezTo>
                    <a:cubicBezTo>
                      <a:pt x="-1" y="1764"/>
                      <a:pt x="54" y="879"/>
                      <a:pt x="163" y="-1"/>
                    </a:cubicBezTo>
                  </a:path>
                  <a:path w="21600" h="19428" stroke="0" extrusionOk="0">
                    <a:moveTo>
                      <a:pt x="7997" y="19428"/>
                    </a:moveTo>
                    <a:cubicBezTo>
                      <a:pt x="2938" y="15327"/>
                      <a:pt x="0" y="9162"/>
                      <a:pt x="0" y="2650"/>
                    </a:cubicBezTo>
                    <a:cubicBezTo>
                      <a:pt x="-1" y="1764"/>
                      <a:pt x="54" y="879"/>
                      <a:pt x="163" y="-1"/>
                    </a:cubicBezTo>
                    <a:lnTo>
                      <a:pt x="21600" y="2650"/>
                    </a:lnTo>
                    <a:close/>
                  </a:path>
                </a:pathLst>
              </a:custGeom>
              <a:solidFill>
                <a:srgbClr val="0000D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694" name="Line 15"/>
              <p:cNvSpPr>
                <a:spLocks noChangeShapeType="1"/>
              </p:cNvSpPr>
              <p:nvPr/>
            </p:nvSpPr>
            <p:spPr bwMode="auto">
              <a:xfrm flipH="1">
                <a:off x="2113" y="2502"/>
                <a:ext cx="704" cy="8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95" name="Line 16"/>
              <p:cNvSpPr>
                <a:spLocks noChangeShapeType="1"/>
              </p:cNvSpPr>
              <p:nvPr/>
            </p:nvSpPr>
            <p:spPr bwMode="auto">
              <a:xfrm flipH="1" flipV="1">
                <a:off x="1705" y="2366"/>
                <a:ext cx="1104" cy="1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96" name="Arc 17"/>
              <p:cNvSpPr>
                <a:spLocks/>
              </p:cNvSpPr>
              <p:nvPr/>
            </p:nvSpPr>
            <p:spPr bwMode="auto">
              <a:xfrm>
                <a:off x="2112" y="2498"/>
                <a:ext cx="698" cy="1100"/>
              </a:xfrm>
              <a:custGeom>
                <a:avLst/>
                <a:gdLst>
                  <a:gd name="T0" fmla="*/ 0 w 13602"/>
                  <a:gd name="T1" fmla="*/ 0 h 21436"/>
                  <a:gd name="T2" fmla="*/ 0 w 13602"/>
                  <a:gd name="T3" fmla="*/ 0 h 21436"/>
                  <a:gd name="T4" fmla="*/ 0 w 13602"/>
                  <a:gd name="T5" fmla="*/ 0 h 21436"/>
                  <a:gd name="T6" fmla="*/ 0 60000 65536"/>
                  <a:gd name="T7" fmla="*/ 0 60000 65536"/>
                  <a:gd name="T8" fmla="*/ 0 60000 65536"/>
                  <a:gd name="T9" fmla="*/ 0 w 13602"/>
                  <a:gd name="T10" fmla="*/ 0 h 21436"/>
                  <a:gd name="T11" fmla="*/ 13602 w 13602"/>
                  <a:gd name="T12" fmla="*/ 21436 h 214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02" h="21436" fill="none" extrusionOk="0">
                    <a:moveTo>
                      <a:pt x="10949" y="21436"/>
                    </a:moveTo>
                    <a:cubicBezTo>
                      <a:pt x="6935" y="20939"/>
                      <a:pt x="3141" y="19326"/>
                      <a:pt x="-1" y="16778"/>
                    </a:cubicBezTo>
                  </a:path>
                  <a:path w="13602" h="21436" stroke="0" extrusionOk="0">
                    <a:moveTo>
                      <a:pt x="10949" y="21436"/>
                    </a:moveTo>
                    <a:cubicBezTo>
                      <a:pt x="6935" y="20939"/>
                      <a:pt x="3141" y="19326"/>
                      <a:pt x="-1" y="16778"/>
                    </a:cubicBezTo>
                    <a:lnTo>
                      <a:pt x="13602" y="0"/>
                    </a:lnTo>
                    <a:close/>
                  </a:path>
                </a:pathLst>
              </a:custGeom>
              <a:solidFill>
                <a:srgbClr val="00801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697" name="Line 18"/>
              <p:cNvSpPr>
                <a:spLocks noChangeShapeType="1"/>
              </p:cNvSpPr>
              <p:nvPr/>
            </p:nvSpPr>
            <p:spPr bwMode="auto">
              <a:xfrm flipH="1">
                <a:off x="2677" y="2502"/>
                <a:ext cx="136" cy="10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98" name="Line 19"/>
              <p:cNvSpPr>
                <a:spLocks noChangeShapeType="1"/>
              </p:cNvSpPr>
              <p:nvPr/>
            </p:nvSpPr>
            <p:spPr bwMode="auto">
              <a:xfrm flipH="1">
                <a:off x="2113" y="2502"/>
                <a:ext cx="704" cy="8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99" name="Arc 20"/>
              <p:cNvSpPr>
                <a:spLocks/>
              </p:cNvSpPr>
              <p:nvPr/>
            </p:nvSpPr>
            <p:spPr bwMode="auto">
              <a:xfrm>
                <a:off x="2809" y="1391"/>
                <a:ext cx="1109" cy="1540"/>
              </a:xfrm>
              <a:custGeom>
                <a:avLst/>
                <a:gdLst>
                  <a:gd name="T0" fmla="*/ 0 w 21619"/>
                  <a:gd name="T1" fmla="*/ 0 h 30030"/>
                  <a:gd name="T2" fmla="*/ 0 w 21619"/>
                  <a:gd name="T3" fmla="*/ 0 h 30030"/>
                  <a:gd name="T4" fmla="*/ 0 w 21619"/>
                  <a:gd name="T5" fmla="*/ 0 h 30030"/>
                  <a:gd name="T6" fmla="*/ 0 60000 65536"/>
                  <a:gd name="T7" fmla="*/ 0 60000 65536"/>
                  <a:gd name="T8" fmla="*/ 0 60000 65536"/>
                  <a:gd name="T9" fmla="*/ 0 w 21619"/>
                  <a:gd name="T10" fmla="*/ 0 h 30030"/>
                  <a:gd name="T11" fmla="*/ 21619 w 21619"/>
                  <a:gd name="T12" fmla="*/ 30030 h 300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19" h="30030" fill="none" extrusionOk="0">
                    <a:moveTo>
                      <a:pt x="-1" y="0"/>
                    </a:moveTo>
                    <a:cubicBezTo>
                      <a:pt x="6" y="0"/>
                      <a:pt x="12" y="-1"/>
                      <a:pt x="19" y="0"/>
                    </a:cubicBezTo>
                    <a:cubicBezTo>
                      <a:pt x="11948" y="0"/>
                      <a:pt x="21619" y="9670"/>
                      <a:pt x="21619" y="21600"/>
                    </a:cubicBezTo>
                    <a:cubicBezTo>
                      <a:pt x="21619" y="24496"/>
                      <a:pt x="21036" y="27363"/>
                      <a:pt x="19905" y="30030"/>
                    </a:cubicBezTo>
                  </a:path>
                  <a:path w="21619" h="30030" stroke="0" extrusionOk="0">
                    <a:moveTo>
                      <a:pt x="-1" y="0"/>
                    </a:moveTo>
                    <a:cubicBezTo>
                      <a:pt x="6" y="0"/>
                      <a:pt x="12" y="-1"/>
                      <a:pt x="19" y="0"/>
                    </a:cubicBezTo>
                    <a:cubicBezTo>
                      <a:pt x="11948" y="0"/>
                      <a:pt x="21619" y="9670"/>
                      <a:pt x="21619" y="21600"/>
                    </a:cubicBezTo>
                    <a:cubicBezTo>
                      <a:pt x="21619" y="24496"/>
                      <a:pt x="21036" y="27363"/>
                      <a:pt x="19905" y="30030"/>
                    </a:cubicBezTo>
                    <a:lnTo>
                      <a:pt x="19" y="21600"/>
                    </a:lnTo>
                    <a:close/>
                  </a:path>
                </a:pathLst>
              </a:custGeom>
              <a:solidFill>
                <a:srgbClr val="DE780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700" name="Line 21"/>
              <p:cNvSpPr>
                <a:spLocks noChangeShapeType="1"/>
              </p:cNvSpPr>
              <p:nvPr/>
            </p:nvSpPr>
            <p:spPr bwMode="auto">
              <a:xfrm flipV="1">
                <a:off x="2813" y="1386"/>
                <a:ext cx="0" cy="11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701" name="Line 22"/>
              <p:cNvSpPr>
                <a:spLocks noChangeShapeType="1"/>
              </p:cNvSpPr>
              <p:nvPr/>
            </p:nvSpPr>
            <p:spPr bwMode="auto">
              <a:xfrm>
                <a:off x="2813" y="2506"/>
                <a:ext cx="1016" cy="4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702" name="Arc 23"/>
              <p:cNvSpPr>
                <a:spLocks/>
              </p:cNvSpPr>
              <p:nvPr/>
            </p:nvSpPr>
            <p:spPr bwMode="auto">
              <a:xfrm>
                <a:off x="2673" y="2498"/>
                <a:ext cx="1156" cy="1108"/>
              </a:xfrm>
              <a:custGeom>
                <a:avLst/>
                <a:gdLst>
                  <a:gd name="T0" fmla="*/ 0 w 22538"/>
                  <a:gd name="T1" fmla="*/ 0 h 21600"/>
                  <a:gd name="T2" fmla="*/ 0 w 22538"/>
                  <a:gd name="T3" fmla="*/ 0 h 21600"/>
                  <a:gd name="T4" fmla="*/ 0 w 225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538"/>
                  <a:gd name="T10" fmla="*/ 0 h 21600"/>
                  <a:gd name="T11" fmla="*/ 22538 w 225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38" h="21600" fill="none" extrusionOk="0">
                    <a:moveTo>
                      <a:pt x="22538" y="8430"/>
                    </a:moveTo>
                    <a:cubicBezTo>
                      <a:pt x="19154" y="16414"/>
                      <a:pt x="11323" y="21599"/>
                      <a:pt x="2652" y="21600"/>
                    </a:cubicBezTo>
                    <a:cubicBezTo>
                      <a:pt x="1765" y="21600"/>
                      <a:pt x="879" y="21545"/>
                      <a:pt x="-1" y="21436"/>
                    </a:cubicBezTo>
                  </a:path>
                  <a:path w="22538" h="21600" stroke="0" extrusionOk="0">
                    <a:moveTo>
                      <a:pt x="22538" y="8430"/>
                    </a:moveTo>
                    <a:cubicBezTo>
                      <a:pt x="19154" y="16414"/>
                      <a:pt x="11323" y="21599"/>
                      <a:pt x="2652" y="21600"/>
                    </a:cubicBezTo>
                    <a:cubicBezTo>
                      <a:pt x="1765" y="21600"/>
                      <a:pt x="879" y="21545"/>
                      <a:pt x="-1" y="21436"/>
                    </a:cubicBezTo>
                    <a:lnTo>
                      <a:pt x="2652" y="0"/>
                    </a:lnTo>
                    <a:close/>
                  </a:path>
                </a:pathLst>
              </a:custGeom>
              <a:solidFill>
                <a:srgbClr val="DD0806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703" name="Line 24"/>
              <p:cNvSpPr>
                <a:spLocks noChangeShapeType="1"/>
              </p:cNvSpPr>
              <p:nvPr/>
            </p:nvSpPr>
            <p:spPr bwMode="auto">
              <a:xfrm>
                <a:off x="2813" y="2506"/>
                <a:ext cx="1016" cy="4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704" name="Line 25"/>
              <p:cNvSpPr>
                <a:spLocks noChangeShapeType="1"/>
              </p:cNvSpPr>
              <p:nvPr/>
            </p:nvSpPr>
            <p:spPr bwMode="auto">
              <a:xfrm flipH="1">
                <a:off x="2677" y="2502"/>
                <a:ext cx="136" cy="10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28677" name="Rectangle 26"/>
            <p:cNvSpPr>
              <a:spLocks noChangeArrowheads="1"/>
            </p:cNvSpPr>
            <p:nvPr/>
          </p:nvSpPr>
          <p:spPr bwMode="auto">
            <a:xfrm>
              <a:off x="3908" y="1813"/>
              <a:ext cx="1106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Transportation</a:t>
              </a:r>
            </a:p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31.5%</a:t>
              </a:r>
            </a:p>
          </p:txBody>
        </p:sp>
        <p:sp>
          <p:nvSpPr>
            <p:cNvPr id="28678" name="Rectangle 27"/>
            <p:cNvSpPr>
              <a:spLocks noChangeArrowheads="1"/>
            </p:cNvSpPr>
            <p:nvPr/>
          </p:nvSpPr>
          <p:spPr bwMode="auto">
            <a:xfrm>
              <a:off x="3392" y="3433"/>
              <a:ext cx="1294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Power generation</a:t>
              </a:r>
            </a:p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20.4%</a:t>
              </a:r>
            </a:p>
          </p:txBody>
        </p:sp>
        <p:sp>
          <p:nvSpPr>
            <p:cNvPr id="28679" name="Rectangle 28"/>
            <p:cNvSpPr>
              <a:spLocks noChangeArrowheads="1"/>
            </p:cNvSpPr>
            <p:nvPr/>
          </p:nvSpPr>
          <p:spPr bwMode="auto">
            <a:xfrm>
              <a:off x="1501" y="3556"/>
              <a:ext cx="902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Residential </a:t>
              </a:r>
            </a:p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8.9%</a:t>
              </a:r>
            </a:p>
          </p:txBody>
        </p:sp>
        <p:sp>
          <p:nvSpPr>
            <p:cNvPr id="28680" name="Rectangle 29"/>
            <p:cNvSpPr>
              <a:spLocks noChangeArrowheads="1"/>
            </p:cNvSpPr>
            <p:nvPr/>
          </p:nvSpPr>
          <p:spPr bwMode="auto">
            <a:xfrm>
              <a:off x="903" y="2736"/>
              <a:ext cx="745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Industrial</a:t>
              </a:r>
            </a:p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16.3%</a:t>
              </a:r>
            </a:p>
          </p:txBody>
        </p:sp>
        <p:sp>
          <p:nvSpPr>
            <p:cNvPr id="28681" name="Rectangle 30"/>
            <p:cNvSpPr>
              <a:spLocks noChangeArrowheads="1"/>
            </p:cNvSpPr>
            <p:nvPr/>
          </p:nvSpPr>
          <p:spPr bwMode="auto">
            <a:xfrm>
              <a:off x="824" y="1872"/>
              <a:ext cx="926" cy="2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Other 11.4%</a:t>
              </a:r>
            </a:p>
          </p:txBody>
        </p:sp>
        <p:sp>
          <p:nvSpPr>
            <p:cNvPr id="28682" name="Rectangle 31"/>
            <p:cNvSpPr>
              <a:spLocks noChangeArrowheads="1"/>
            </p:cNvSpPr>
            <p:nvPr/>
          </p:nvSpPr>
          <p:spPr bwMode="auto">
            <a:xfrm>
              <a:off x="801" y="1139"/>
              <a:ext cx="1395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Non-combustible </a:t>
              </a:r>
            </a:p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6.3%</a:t>
              </a:r>
            </a:p>
          </p:txBody>
        </p:sp>
        <p:sp>
          <p:nvSpPr>
            <p:cNvPr id="28683" name="Rectangle 32"/>
            <p:cNvSpPr>
              <a:spLocks noChangeArrowheads="1"/>
            </p:cNvSpPr>
            <p:nvPr/>
          </p:nvSpPr>
          <p:spPr bwMode="auto">
            <a:xfrm>
              <a:off x="2648" y="1128"/>
              <a:ext cx="1278" cy="2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00"/>
                  </a:solidFill>
                  <a:latin typeface="Helvetica"/>
                </a:rPr>
                <a:t>Commercial 5.2%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200431" y="5783509"/>
            <a:ext cx="2491249" cy="646331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CAES</a:t>
            </a:r>
          </a:p>
          <a:p>
            <a:r>
              <a:rPr lang="en-CA" dirty="0"/>
              <a:t>	</a:t>
            </a:r>
            <a:r>
              <a:rPr lang="en-CA" dirty="0" smtClean="0"/>
              <a:t>more renewables</a:t>
            </a:r>
            <a:endParaRPr lang="en-CA" dirty="0"/>
          </a:p>
        </p:txBody>
      </p:sp>
      <p:sp>
        <p:nvSpPr>
          <p:cNvPr id="4" name="Right Arrow 3"/>
          <p:cNvSpPr/>
          <p:nvPr/>
        </p:nvSpPr>
        <p:spPr>
          <a:xfrm>
            <a:off x="6106676" y="4956325"/>
            <a:ext cx="415386" cy="2012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TextBox 35"/>
          <p:cNvSpPr txBox="1"/>
          <p:nvPr/>
        </p:nvSpPr>
        <p:spPr>
          <a:xfrm>
            <a:off x="6314369" y="3282499"/>
            <a:ext cx="2491249" cy="1200329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CAES</a:t>
            </a:r>
          </a:p>
          <a:p>
            <a:r>
              <a:rPr lang="en-CA" dirty="0"/>
              <a:t>	</a:t>
            </a:r>
            <a:r>
              <a:rPr lang="en-CA" dirty="0" smtClean="0"/>
              <a:t>more renewables</a:t>
            </a:r>
          </a:p>
          <a:p>
            <a:r>
              <a:rPr lang="en-CA" dirty="0"/>
              <a:t>	</a:t>
            </a:r>
            <a:r>
              <a:rPr lang="en-CA" dirty="0" smtClean="0"/>
              <a:t>through EVs</a:t>
            </a:r>
          </a:p>
          <a:p>
            <a:r>
              <a:rPr lang="en-CA" dirty="0"/>
              <a:t>	</a:t>
            </a:r>
            <a:r>
              <a:rPr lang="en-CA" dirty="0" smtClean="0"/>
              <a:t>(a paradigm shift)</a:t>
            </a:r>
            <a:endParaRPr lang="en-CA" dirty="0"/>
          </a:p>
        </p:txBody>
      </p:sp>
      <p:sp>
        <p:nvSpPr>
          <p:cNvPr id="37" name="TextBox 36"/>
          <p:cNvSpPr txBox="1"/>
          <p:nvPr/>
        </p:nvSpPr>
        <p:spPr>
          <a:xfrm>
            <a:off x="46959" y="4956325"/>
            <a:ext cx="2491249" cy="1200329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CAES</a:t>
            </a:r>
          </a:p>
          <a:p>
            <a:r>
              <a:rPr lang="en-CA" dirty="0"/>
              <a:t>	</a:t>
            </a:r>
            <a:r>
              <a:rPr lang="en-CA" dirty="0" smtClean="0"/>
              <a:t>more renewables</a:t>
            </a:r>
          </a:p>
          <a:p>
            <a:r>
              <a:rPr lang="en-CA" dirty="0"/>
              <a:t>	</a:t>
            </a:r>
            <a:r>
              <a:rPr lang="en-CA" dirty="0" smtClean="0"/>
              <a:t>through EVs</a:t>
            </a:r>
          </a:p>
          <a:p>
            <a:r>
              <a:rPr lang="en-CA" dirty="0"/>
              <a:t>	</a:t>
            </a:r>
            <a:r>
              <a:rPr lang="en-CA" dirty="0" smtClean="0"/>
              <a:t>(second use)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511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Alternatives to CAES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Pumped Hydro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Location limited.</a:t>
            </a:r>
          </a:p>
          <a:p>
            <a:r>
              <a:rPr lang="en-CA" dirty="0" smtClean="0"/>
              <a:t>Batteries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Toxic				Expensive</a:t>
            </a:r>
          </a:p>
          <a:p>
            <a:r>
              <a:rPr lang="en-CA" dirty="0" smtClean="0"/>
              <a:t>Flywheels</a:t>
            </a:r>
          </a:p>
          <a:p>
            <a:pPr marL="0" indent="0">
              <a:buNone/>
            </a:pPr>
            <a:r>
              <a:rPr lang="en-CA" dirty="0" smtClean="0"/>
              <a:t>		Large Size		Unproven</a:t>
            </a:r>
          </a:p>
          <a:p>
            <a:r>
              <a:rPr lang="en-CA" dirty="0" smtClean="0"/>
              <a:t>Chemical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Large Size		Safety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50027-7D5B-48F7-9079-CA77D227E40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Alternatives to CAES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Pumped Hydro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Location limited.</a:t>
            </a:r>
          </a:p>
          <a:p>
            <a:r>
              <a:rPr lang="en-CA" dirty="0" smtClean="0"/>
              <a:t>Batteries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Toxic				Expensive</a:t>
            </a:r>
          </a:p>
          <a:p>
            <a:r>
              <a:rPr lang="en-CA" dirty="0" smtClean="0"/>
              <a:t>Flywheels</a:t>
            </a:r>
          </a:p>
          <a:p>
            <a:pPr marL="0" indent="0">
              <a:buNone/>
            </a:pPr>
            <a:r>
              <a:rPr lang="en-CA" dirty="0" smtClean="0"/>
              <a:t>		Large Size		Unproven</a:t>
            </a:r>
          </a:p>
          <a:p>
            <a:r>
              <a:rPr lang="en-CA" dirty="0" smtClean="0"/>
              <a:t>Chemical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Large Size		Safety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50027-7D5B-48F7-9079-CA77D227E40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47253" y="1614715"/>
            <a:ext cx="209674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rgbClr val="FF0000"/>
                </a:solidFill>
              </a:rPr>
              <a:t>Slow</a:t>
            </a:r>
          </a:p>
          <a:p>
            <a:endParaRPr lang="en-CA" sz="4800" dirty="0">
              <a:solidFill>
                <a:srgbClr val="FF0000"/>
              </a:solidFill>
            </a:endParaRPr>
          </a:p>
          <a:p>
            <a:endParaRPr lang="en-CA" sz="3200" dirty="0" smtClean="0">
              <a:solidFill>
                <a:srgbClr val="FF0000"/>
              </a:solidFill>
            </a:endParaRPr>
          </a:p>
          <a:p>
            <a:r>
              <a:rPr lang="en-CA" sz="3200" dirty="0" smtClean="0">
                <a:solidFill>
                  <a:srgbClr val="FF0000"/>
                </a:solidFill>
              </a:rPr>
              <a:t>Fast</a:t>
            </a:r>
          </a:p>
          <a:p>
            <a:endParaRPr lang="en-CA" sz="3200" dirty="0">
              <a:solidFill>
                <a:srgbClr val="FF0000"/>
              </a:solidFill>
            </a:endParaRPr>
          </a:p>
          <a:p>
            <a:endParaRPr lang="en-CA" dirty="0">
              <a:solidFill>
                <a:srgbClr val="FF0000"/>
              </a:solidFill>
            </a:endParaRPr>
          </a:p>
          <a:p>
            <a:r>
              <a:rPr lang="en-CA" sz="3200" dirty="0" smtClean="0">
                <a:solidFill>
                  <a:srgbClr val="FF0000"/>
                </a:solidFill>
              </a:rPr>
              <a:t>Fast</a:t>
            </a:r>
          </a:p>
          <a:p>
            <a:endParaRPr lang="en-CA" dirty="0" smtClean="0">
              <a:solidFill>
                <a:srgbClr val="FF0000"/>
              </a:solidFill>
            </a:endParaRPr>
          </a:p>
          <a:p>
            <a:endParaRPr lang="en-CA" sz="2400" dirty="0" smtClean="0">
              <a:solidFill>
                <a:srgbClr val="FF0000"/>
              </a:solidFill>
            </a:endParaRPr>
          </a:p>
          <a:p>
            <a:r>
              <a:rPr lang="en-CA" sz="2400" dirty="0" smtClean="0">
                <a:solidFill>
                  <a:srgbClr val="FF0000"/>
                </a:solidFill>
              </a:rPr>
              <a:t>Transportable</a:t>
            </a:r>
            <a:endParaRPr lang="en-C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4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56171" cy="1143000"/>
          </a:xfrm>
        </p:spPr>
        <p:txBody>
          <a:bodyPr/>
          <a:lstStyle/>
          <a:p>
            <a:r>
              <a:rPr lang="en-CA" dirty="0" smtClean="0"/>
              <a:t>CAES is not new, so why now?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dirty="0" smtClean="0"/>
              <a:t>Horizontal drilling advances,</a:t>
            </a:r>
          </a:p>
          <a:p>
            <a:pPr marL="0" indent="0" algn="ctr">
              <a:buNone/>
            </a:pPr>
            <a:r>
              <a:rPr lang="en-CA" dirty="0" smtClean="0"/>
              <a:t>from Fracking.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 smtClean="0"/>
              <a:t>Electricity grid stability hitting</a:t>
            </a:r>
          </a:p>
          <a:p>
            <a:pPr marL="0" indent="0" algn="ctr">
              <a:buNone/>
            </a:pPr>
            <a:r>
              <a:rPr lang="en-CA" dirty="0" smtClean="0"/>
              <a:t>wind and solar limits.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50027-7D5B-48F7-9079-CA77D227E40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17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186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dirty="0"/>
              <a:t>AB</a:t>
            </a:r>
          </a:p>
        </p:txBody>
      </p:sp>
      <p:pic>
        <p:nvPicPr>
          <p:cNvPr id="29699" name="Picture 4" descr="http://chatt.hdsb.ca/~vanelliss/FOV1-000B9892/FOV1-000B9932/FOV1-001056BE/S0A05B61E.0/Blank%20Map%20of%20Canad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-12700"/>
            <a:ext cx="7951787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2767013" y="3670300"/>
            <a:ext cx="1301750" cy="1922463"/>
          </a:xfrm>
          <a:custGeom>
            <a:avLst/>
            <a:gdLst>
              <a:gd name="connsiteX0" fmla="*/ 1234980 w 1302300"/>
              <a:gd name="connsiteY0" fmla="*/ 1908424 h 1921676"/>
              <a:gd name="connsiteX1" fmla="*/ 678388 w 1302300"/>
              <a:gd name="connsiteY1" fmla="*/ 1802407 h 1921676"/>
              <a:gd name="connsiteX2" fmla="*/ 241066 w 1302300"/>
              <a:gd name="connsiteY2" fmla="*/ 1683137 h 1921676"/>
              <a:gd name="connsiteX3" fmla="*/ 227814 w 1302300"/>
              <a:gd name="connsiteY3" fmla="*/ 1325329 h 1921676"/>
              <a:gd name="connsiteX4" fmla="*/ 55536 w 1302300"/>
              <a:gd name="connsiteY4" fmla="*/ 834998 h 1921676"/>
              <a:gd name="connsiteX5" fmla="*/ 2527 w 1302300"/>
              <a:gd name="connsiteY5" fmla="*/ 424181 h 1921676"/>
              <a:gd name="connsiteX6" fmla="*/ 121797 w 1302300"/>
              <a:gd name="connsiteY6" fmla="*/ 111 h 1921676"/>
              <a:gd name="connsiteX7" fmla="*/ 492858 w 1302300"/>
              <a:gd name="connsiteY7" fmla="*/ 463937 h 1921676"/>
              <a:gd name="connsiteX8" fmla="*/ 612127 w 1302300"/>
              <a:gd name="connsiteY8" fmla="*/ 1033781 h 1921676"/>
              <a:gd name="connsiteX9" fmla="*/ 969936 w 1302300"/>
              <a:gd name="connsiteY9" fmla="*/ 1510859 h 1921676"/>
              <a:gd name="connsiteX10" fmla="*/ 1274736 w 1302300"/>
              <a:gd name="connsiteY10" fmla="*/ 1722894 h 1921676"/>
              <a:gd name="connsiteX11" fmla="*/ 1287988 w 1302300"/>
              <a:gd name="connsiteY11" fmla="*/ 1921676 h 1921676"/>
              <a:gd name="connsiteX12" fmla="*/ 1287988 w 1302300"/>
              <a:gd name="connsiteY12" fmla="*/ 1921676 h 1921676"/>
              <a:gd name="connsiteX0" fmla="*/ 1234062 w 1301382"/>
              <a:gd name="connsiteY0" fmla="*/ 1908424 h 1921676"/>
              <a:gd name="connsiteX1" fmla="*/ 677470 w 1301382"/>
              <a:gd name="connsiteY1" fmla="*/ 1802407 h 1921676"/>
              <a:gd name="connsiteX2" fmla="*/ 240148 w 1301382"/>
              <a:gd name="connsiteY2" fmla="*/ 1683137 h 1921676"/>
              <a:gd name="connsiteX3" fmla="*/ 92464 w 1301382"/>
              <a:gd name="connsiteY3" fmla="*/ 1324786 h 1921676"/>
              <a:gd name="connsiteX4" fmla="*/ 54618 w 1301382"/>
              <a:gd name="connsiteY4" fmla="*/ 834998 h 1921676"/>
              <a:gd name="connsiteX5" fmla="*/ 1609 w 1301382"/>
              <a:gd name="connsiteY5" fmla="*/ 424181 h 1921676"/>
              <a:gd name="connsiteX6" fmla="*/ 120879 w 1301382"/>
              <a:gd name="connsiteY6" fmla="*/ 111 h 1921676"/>
              <a:gd name="connsiteX7" fmla="*/ 491940 w 1301382"/>
              <a:gd name="connsiteY7" fmla="*/ 463937 h 1921676"/>
              <a:gd name="connsiteX8" fmla="*/ 611209 w 1301382"/>
              <a:gd name="connsiteY8" fmla="*/ 1033781 h 1921676"/>
              <a:gd name="connsiteX9" fmla="*/ 969018 w 1301382"/>
              <a:gd name="connsiteY9" fmla="*/ 1510859 h 1921676"/>
              <a:gd name="connsiteX10" fmla="*/ 1273818 w 1301382"/>
              <a:gd name="connsiteY10" fmla="*/ 1722894 h 1921676"/>
              <a:gd name="connsiteX11" fmla="*/ 1287070 w 1301382"/>
              <a:gd name="connsiteY11" fmla="*/ 1921676 h 1921676"/>
              <a:gd name="connsiteX12" fmla="*/ 1287070 w 1301382"/>
              <a:gd name="connsiteY12" fmla="*/ 1921676 h 1921676"/>
              <a:gd name="connsiteX0" fmla="*/ 1234520 w 1301840"/>
              <a:gd name="connsiteY0" fmla="*/ 1908424 h 1921676"/>
              <a:gd name="connsiteX1" fmla="*/ 677928 w 1301840"/>
              <a:gd name="connsiteY1" fmla="*/ 1802407 h 1921676"/>
              <a:gd name="connsiteX2" fmla="*/ 240606 w 1301840"/>
              <a:gd name="connsiteY2" fmla="*/ 1683137 h 1921676"/>
              <a:gd name="connsiteX3" fmla="*/ 173678 w 1301840"/>
              <a:gd name="connsiteY3" fmla="*/ 1297361 h 1921676"/>
              <a:gd name="connsiteX4" fmla="*/ 55076 w 1301840"/>
              <a:gd name="connsiteY4" fmla="*/ 834998 h 1921676"/>
              <a:gd name="connsiteX5" fmla="*/ 2067 w 1301840"/>
              <a:gd name="connsiteY5" fmla="*/ 424181 h 1921676"/>
              <a:gd name="connsiteX6" fmla="*/ 121337 w 1301840"/>
              <a:gd name="connsiteY6" fmla="*/ 111 h 1921676"/>
              <a:gd name="connsiteX7" fmla="*/ 492398 w 1301840"/>
              <a:gd name="connsiteY7" fmla="*/ 463937 h 1921676"/>
              <a:gd name="connsiteX8" fmla="*/ 611667 w 1301840"/>
              <a:gd name="connsiteY8" fmla="*/ 1033781 h 1921676"/>
              <a:gd name="connsiteX9" fmla="*/ 969476 w 1301840"/>
              <a:gd name="connsiteY9" fmla="*/ 1510859 h 1921676"/>
              <a:gd name="connsiteX10" fmla="*/ 1274276 w 1301840"/>
              <a:gd name="connsiteY10" fmla="*/ 1722894 h 1921676"/>
              <a:gd name="connsiteX11" fmla="*/ 1287528 w 1301840"/>
              <a:gd name="connsiteY11" fmla="*/ 1921676 h 1921676"/>
              <a:gd name="connsiteX12" fmla="*/ 1287528 w 1301840"/>
              <a:gd name="connsiteY12" fmla="*/ 1921676 h 1921676"/>
              <a:gd name="connsiteX0" fmla="*/ 1234520 w 1301840"/>
              <a:gd name="connsiteY0" fmla="*/ 1908424 h 1921676"/>
              <a:gd name="connsiteX1" fmla="*/ 677928 w 1301840"/>
              <a:gd name="connsiteY1" fmla="*/ 1802407 h 1921676"/>
              <a:gd name="connsiteX2" fmla="*/ 429046 w 1301840"/>
              <a:gd name="connsiteY2" fmla="*/ 1601798 h 1921676"/>
              <a:gd name="connsiteX3" fmla="*/ 173678 w 1301840"/>
              <a:gd name="connsiteY3" fmla="*/ 1297361 h 1921676"/>
              <a:gd name="connsiteX4" fmla="*/ 55076 w 1301840"/>
              <a:gd name="connsiteY4" fmla="*/ 834998 h 1921676"/>
              <a:gd name="connsiteX5" fmla="*/ 2067 w 1301840"/>
              <a:gd name="connsiteY5" fmla="*/ 424181 h 1921676"/>
              <a:gd name="connsiteX6" fmla="*/ 121337 w 1301840"/>
              <a:gd name="connsiteY6" fmla="*/ 111 h 1921676"/>
              <a:gd name="connsiteX7" fmla="*/ 492398 w 1301840"/>
              <a:gd name="connsiteY7" fmla="*/ 463937 h 1921676"/>
              <a:gd name="connsiteX8" fmla="*/ 611667 w 1301840"/>
              <a:gd name="connsiteY8" fmla="*/ 1033781 h 1921676"/>
              <a:gd name="connsiteX9" fmla="*/ 969476 w 1301840"/>
              <a:gd name="connsiteY9" fmla="*/ 1510859 h 1921676"/>
              <a:gd name="connsiteX10" fmla="*/ 1274276 w 1301840"/>
              <a:gd name="connsiteY10" fmla="*/ 1722894 h 1921676"/>
              <a:gd name="connsiteX11" fmla="*/ 1287528 w 1301840"/>
              <a:gd name="connsiteY11" fmla="*/ 1921676 h 1921676"/>
              <a:gd name="connsiteX12" fmla="*/ 1287528 w 1301840"/>
              <a:gd name="connsiteY12" fmla="*/ 1921676 h 192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01840" h="1921676">
                <a:moveTo>
                  <a:pt x="1234520" y="1908424"/>
                </a:moveTo>
                <a:cubicBezTo>
                  <a:pt x="1039050" y="1874189"/>
                  <a:pt x="812174" y="1853511"/>
                  <a:pt x="677928" y="1802407"/>
                </a:cubicBezTo>
                <a:cubicBezTo>
                  <a:pt x="543682" y="1751303"/>
                  <a:pt x="513088" y="1685972"/>
                  <a:pt x="429046" y="1601798"/>
                </a:cubicBezTo>
                <a:cubicBezTo>
                  <a:pt x="345004" y="1517624"/>
                  <a:pt x="236006" y="1425161"/>
                  <a:pt x="173678" y="1297361"/>
                </a:cubicBezTo>
                <a:cubicBezTo>
                  <a:pt x="111350" y="1169561"/>
                  <a:pt x="83678" y="980528"/>
                  <a:pt x="55076" y="834998"/>
                </a:cubicBezTo>
                <a:cubicBezTo>
                  <a:pt x="26474" y="689468"/>
                  <a:pt x="-8976" y="563329"/>
                  <a:pt x="2067" y="424181"/>
                </a:cubicBezTo>
                <a:cubicBezTo>
                  <a:pt x="13110" y="285033"/>
                  <a:pt x="39615" y="-6515"/>
                  <a:pt x="121337" y="111"/>
                </a:cubicBezTo>
                <a:cubicBezTo>
                  <a:pt x="203059" y="6737"/>
                  <a:pt x="410676" y="291659"/>
                  <a:pt x="492398" y="463937"/>
                </a:cubicBezTo>
                <a:cubicBezTo>
                  <a:pt x="574120" y="636215"/>
                  <a:pt x="532154" y="859294"/>
                  <a:pt x="611667" y="1033781"/>
                </a:cubicBezTo>
                <a:cubicBezTo>
                  <a:pt x="691180" y="1208268"/>
                  <a:pt x="859041" y="1396007"/>
                  <a:pt x="969476" y="1510859"/>
                </a:cubicBezTo>
                <a:cubicBezTo>
                  <a:pt x="1079911" y="1625711"/>
                  <a:pt x="1221267" y="1654425"/>
                  <a:pt x="1274276" y="1722894"/>
                </a:cubicBezTo>
                <a:cubicBezTo>
                  <a:pt x="1327285" y="1791363"/>
                  <a:pt x="1287528" y="1921676"/>
                  <a:pt x="1287528" y="1921676"/>
                </a:cubicBezTo>
                <a:lnTo>
                  <a:pt x="1287528" y="1921676"/>
                </a:lnTo>
              </a:path>
            </a:pathLst>
          </a:cu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5" name="Oval 4"/>
          <p:cNvSpPr/>
          <p:nvPr/>
        </p:nvSpPr>
        <p:spPr>
          <a:xfrm rot="1423768">
            <a:off x="5868988" y="6357938"/>
            <a:ext cx="238125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8" name="Oval 7"/>
          <p:cNvSpPr/>
          <p:nvPr/>
        </p:nvSpPr>
        <p:spPr>
          <a:xfrm rot="1423768">
            <a:off x="8070850" y="5364163"/>
            <a:ext cx="239713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9" name="Oval 8"/>
          <p:cNvSpPr/>
          <p:nvPr/>
        </p:nvSpPr>
        <p:spPr>
          <a:xfrm rot="1423768">
            <a:off x="7759700" y="5443538"/>
            <a:ext cx="152400" cy="30321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0" name="Oval 9"/>
          <p:cNvSpPr/>
          <p:nvPr/>
        </p:nvSpPr>
        <p:spPr>
          <a:xfrm rot="1423768">
            <a:off x="7899400" y="5100638"/>
            <a:ext cx="195263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29705" name="TextBox 5"/>
          <p:cNvSpPr txBox="1">
            <a:spLocks noChangeArrowheads="1"/>
          </p:cNvSpPr>
          <p:nvPr/>
        </p:nvSpPr>
        <p:spPr bwMode="auto">
          <a:xfrm>
            <a:off x="2600325" y="3709988"/>
            <a:ext cx="777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b="1">
                <a:latin typeface="Arial" charset="0"/>
              </a:rPr>
              <a:t>AB</a:t>
            </a:r>
          </a:p>
        </p:txBody>
      </p:sp>
      <p:sp>
        <p:nvSpPr>
          <p:cNvPr id="29706" name="TextBox 11"/>
          <p:cNvSpPr txBox="1">
            <a:spLocks noChangeArrowheads="1"/>
          </p:cNvSpPr>
          <p:nvPr/>
        </p:nvSpPr>
        <p:spPr bwMode="auto">
          <a:xfrm>
            <a:off x="3267075" y="4154488"/>
            <a:ext cx="754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b="1">
                <a:latin typeface="Arial" charset="0"/>
              </a:rPr>
              <a:t>SK</a:t>
            </a:r>
          </a:p>
        </p:txBody>
      </p:sp>
      <p:sp>
        <p:nvSpPr>
          <p:cNvPr id="29707" name="TextBox 12"/>
          <p:cNvSpPr txBox="1">
            <a:spLocks noChangeArrowheads="1"/>
          </p:cNvSpPr>
          <p:nvPr/>
        </p:nvSpPr>
        <p:spPr bwMode="auto">
          <a:xfrm>
            <a:off x="3870325" y="4598988"/>
            <a:ext cx="82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b="1">
                <a:latin typeface="Arial" charset="0"/>
              </a:rPr>
              <a:t>MB</a:t>
            </a:r>
          </a:p>
        </p:txBody>
      </p:sp>
      <p:sp>
        <p:nvSpPr>
          <p:cNvPr id="29708" name="TextBox 13"/>
          <p:cNvSpPr txBox="1">
            <a:spLocks noChangeArrowheads="1"/>
          </p:cNvSpPr>
          <p:nvPr/>
        </p:nvSpPr>
        <p:spPr bwMode="auto">
          <a:xfrm>
            <a:off x="4986338" y="6037263"/>
            <a:ext cx="80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b="1">
                <a:latin typeface="Arial" charset="0"/>
              </a:rPr>
              <a:t>ON</a:t>
            </a:r>
          </a:p>
        </p:txBody>
      </p:sp>
      <p:sp>
        <p:nvSpPr>
          <p:cNvPr id="29709" name="TextBox 14"/>
          <p:cNvSpPr txBox="1">
            <a:spLocks noChangeArrowheads="1"/>
          </p:cNvSpPr>
          <p:nvPr/>
        </p:nvSpPr>
        <p:spPr bwMode="auto">
          <a:xfrm>
            <a:off x="7045325" y="6037263"/>
            <a:ext cx="1873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b="1">
                <a:latin typeface="Arial" charset="0"/>
              </a:rPr>
              <a:t>NB &amp; NS</a:t>
            </a:r>
          </a:p>
        </p:txBody>
      </p:sp>
      <p:sp>
        <p:nvSpPr>
          <p:cNvPr id="29710" name="TextBox 15"/>
          <p:cNvSpPr txBox="1">
            <a:spLocks noChangeArrowheads="1"/>
          </p:cNvSpPr>
          <p:nvPr/>
        </p:nvSpPr>
        <p:spPr bwMode="auto">
          <a:xfrm>
            <a:off x="6645275" y="4840288"/>
            <a:ext cx="8016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b="1">
                <a:latin typeface="Arial" charset="0"/>
              </a:rPr>
              <a:t>QC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9804"/>
            </a:srgbClr>
          </a:solidFill>
        </p:spPr>
        <p:txBody>
          <a:bodyPr/>
          <a:lstStyle/>
          <a:p>
            <a:pPr>
              <a:defRPr/>
            </a:pPr>
            <a:r>
              <a:rPr lang="en-CA" dirty="0" smtClean="0"/>
              <a:t>Salt for CAES, South of 60°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137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3" descr="D:\Research\Powerpoint\IIT - India\SDC\Smaller\E5_3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15425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14" descr="D:\Research\Powerpoint\IIT - India\SDC\Smaller\L1220835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0"/>
            <a:ext cx="3059112" cy="4079875"/>
          </a:xfrm>
          <a:prstGeom prst="rect">
            <a:avLst/>
          </a:prstGeom>
          <a:noFill/>
          <a:ln w="635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8" descr="D:\Research\Powerpoint\IIT - India\SDC\Smaller\100819-Medical_20101006_999_46-Ed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5638800"/>
            <a:ext cx="1828800" cy="1219200"/>
          </a:xfrm>
          <a:prstGeom prst="rect">
            <a:avLst/>
          </a:prstGeom>
          <a:noFill/>
          <a:ln w="635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9" descr="D:\Research\Powerpoint\IIT - India\SDC\Smaller\20101019_ELED_0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5641975"/>
            <a:ext cx="1828800" cy="1216025"/>
          </a:xfrm>
          <a:prstGeom prst="rect">
            <a:avLst/>
          </a:prstGeom>
          <a:noFill/>
          <a:ln w="635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10" descr="D:\Research\Powerpoint\IIT - India\SDC\Smaller\20101019_ELED_08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641975"/>
            <a:ext cx="1828800" cy="1216025"/>
          </a:xfrm>
          <a:prstGeom prst="rect">
            <a:avLst/>
          </a:prstGeom>
          <a:noFill/>
          <a:ln w="635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9" name="Picture 11" descr="D:\Research\Powerpoint\IIT - India\SDC\Smaller\20101019_ELED_097 - Cop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641975"/>
            <a:ext cx="1828800" cy="1216025"/>
          </a:xfrm>
          <a:prstGeom prst="rect">
            <a:avLst/>
          </a:prstGeom>
          <a:noFill/>
          <a:ln w="635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0" name="Picture 12" descr="D:\Research\Powerpoint\IIT - India\SDC\Smaller\20101019_ELED_101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216025" cy="1828800"/>
          </a:xfrm>
          <a:prstGeom prst="rect">
            <a:avLst/>
          </a:prstGeom>
          <a:noFill/>
          <a:ln w="635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39688" y="333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The future…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81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onl_s_17_twp_annual_normals_197120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4857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>
            <a:off x="1965325" y="428625"/>
            <a:ext cx="2355850" cy="5027613"/>
          </a:xfrm>
          <a:custGeom>
            <a:avLst/>
            <a:gdLst>
              <a:gd name="connsiteX0" fmla="*/ 2189480 w 2357120"/>
              <a:gd name="connsiteY0" fmla="*/ 2786380 h 5026660"/>
              <a:gd name="connsiteX1" fmla="*/ 1808480 w 2357120"/>
              <a:gd name="connsiteY1" fmla="*/ 1734820 h 5026660"/>
              <a:gd name="connsiteX2" fmla="*/ 1442720 w 2357120"/>
              <a:gd name="connsiteY2" fmla="*/ 1079500 h 5026660"/>
              <a:gd name="connsiteX3" fmla="*/ 1198880 w 2357120"/>
              <a:gd name="connsiteY3" fmla="*/ 149860 h 5026660"/>
              <a:gd name="connsiteX4" fmla="*/ 1122680 w 2357120"/>
              <a:gd name="connsiteY4" fmla="*/ 180340 h 5026660"/>
              <a:gd name="connsiteX5" fmla="*/ 878840 w 2357120"/>
              <a:gd name="connsiteY5" fmla="*/ 287020 h 5026660"/>
              <a:gd name="connsiteX6" fmla="*/ 787400 w 2357120"/>
              <a:gd name="connsiteY6" fmla="*/ 576580 h 5026660"/>
              <a:gd name="connsiteX7" fmla="*/ 467360 w 2357120"/>
              <a:gd name="connsiteY7" fmla="*/ 805180 h 5026660"/>
              <a:gd name="connsiteX8" fmla="*/ 208280 w 2357120"/>
              <a:gd name="connsiteY8" fmla="*/ 972820 h 5026660"/>
              <a:gd name="connsiteX9" fmla="*/ 71120 w 2357120"/>
              <a:gd name="connsiteY9" fmla="*/ 1353820 h 5026660"/>
              <a:gd name="connsiteX10" fmla="*/ 55880 w 2357120"/>
              <a:gd name="connsiteY10" fmla="*/ 1521460 h 5026660"/>
              <a:gd name="connsiteX11" fmla="*/ 406400 w 2357120"/>
              <a:gd name="connsiteY11" fmla="*/ 1628140 h 5026660"/>
              <a:gd name="connsiteX12" fmla="*/ 467360 w 2357120"/>
              <a:gd name="connsiteY12" fmla="*/ 1551940 h 5026660"/>
              <a:gd name="connsiteX13" fmla="*/ 726440 w 2357120"/>
              <a:gd name="connsiteY13" fmla="*/ 2313940 h 5026660"/>
              <a:gd name="connsiteX14" fmla="*/ 985520 w 2357120"/>
              <a:gd name="connsiteY14" fmla="*/ 2801620 h 5026660"/>
              <a:gd name="connsiteX15" fmla="*/ 1198880 w 2357120"/>
              <a:gd name="connsiteY15" fmla="*/ 3167380 h 5026660"/>
              <a:gd name="connsiteX16" fmla="*/ 1351280 w 2357120"/>
              <a:gd name="connsiteY16" fmla="*/ 3792220 h 5026660"/>
              <a:gd name="connsiteX17" fmla="*/ 2357120 w 2357120"/>
              <a:gd name="connsiteY17" fmla="*/ 5026660 h 502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57120" h="5026660">
                <a:moveTo>
                  <a:pt x="2189480" y="2786380"/>
                </a:moveTo>
                <a:cubicBezTo>
                  <a:pt x="2061210" y="2402840"/>
                  <a:pt x="1932940" y="2019300"/>
                  <a:pt x="1808480" y="1734820"/>
                </a:cubicBezTo>
                <a:cubicBezTo>
                  <a:pt x="1684020" y="1450340"/>
                  <a:pt x="1544320" y="1343660"/>
                  <a:pt x="1442720" y="1079500"/>
                </a:cubicBezTo>
                <a:cubicBezTo>
                  <a:pt x="1341120" y="815340"/>
                  <a:pt x="1252220" y="299720"/>
                  <a:pt x="1198880" y="149860"/>
                </a:cubicBezTo>
                <a:cubicBezTo>
                  <a:pt x="1145540" y="0"/>
                  <a:pt x="1122680" y="180340"/>
                  <a:pt x="1122680" y="180340"/>
                </a:cubicBezTo>
                <a:cubicBezTo>
                  <a:pt x="1069340" y="203200"/>
                  <a:pt x="934720" y="220980"/>
                  <a:pt x="878840" y="287020"/>
                </a:cubicBezTo>
                <a:cubicBezTo>
                  <a:pt x="822960" y="353060"/>
                  <a:pt x="855980" y="490220"/>
                  <a:pt x="787400" y="576580"/>
                </a:cubicBezTo>
                <a:cubicBezTo>
                  <a:pt x="718820" y="662940"/>
                  <a:pt x="563880" y="739140"/>
                  <a:pt x="467360" y="805180"/>
                </a:cubicBezTo>
                <a:cubicBezTo>
                  <a:pt x="370840" y="871220"/>
                  <a:pt x="274320" y="881380"/>
                  <a:pt x="208280" y="972820"/>
                </a:cubicBezTo>
                <a:cubicBezTo>
                  <a:pt x="142240" y="1064260"/>
                  <a:pt x="96520" y="1262380"/>
                  <a:pt x="71120" y="1353820"/>
                </a:cubicBezTo>
                <a:cubicBezTo>
                  <a:pt x="45720" y="1445260"/>
                  <a:pt x="0" y="1475740"/>
                  <a:pt x="55880" y="1521460"/>
                </a:cubicBezTo>
                <a:cubicBezTo>
                  <a:pt x="111760" y="1567180"/>
                  <a:pt x="337820" y="1623060"/>
                  <a:pt x="406400" y="1628140"/>
                </a:cubicBezTo>
                <a:cubicBezTo>
                  <a:pt x="474980" y="1633220"/>
                  <a:pt x="414020" y="1437640"/>
                  <a:pt x="467360" y="1551940"/>
                </a:cubicBezTo>
                <a:cubicBezTo>
                  <a:pt x="520700" y="1666240"/>
                  <a:pt x="640080" y="2105660"/>
                  <a:pt x="726440" y="2313940"/>
                </a:cubicBezTo>
                <a:cubicBezTo>
                  <a:pt x="812800" y="2522220"/>
                  <a:pt x="906780" y="2659380"/>
                  <a:pt x="985520" y="2801620"/>
                </a:cubicBezTo>
                <a:cubicBezTo>
                  <a:pt x="1064260" y="2943860"/>
                  <a:pt x="1137920" y="3002280"/>
                  <a:pt x="1198880" y="3167380"/>
                </a:cubicBezTo>
                <a:cubicBezTo>
                  <a:pt x="1259840" y="3332480"/>
                  <a:pt x="1158240" y="3482340"/>
                  <a:pt x="1351280" y="3792220"/>
                </a:cubicBezTo>
                <a:cubicBezTo>
                  <a:pt x="1544320" y="4102100"/>
                  <a:pt x="1950720" y="4564380"/>
                  <a:pt x="2357120" y="5026660"/>
                </a:cubicBezTo>
              </a:path>
            </a:pathLst>
          </a:custGeom>
          <a:solidFill>
            <a:srgbClr val="D23AB1">
              <a:alpha val="30000"/>
            </a:srgbClr>
          </a:solidFill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660650" y="2387600"/>
            <a:ext cx="1524000" cy="1366838"/>
          </a:xfrm>
          <a:custGeom>
            <a:avLst/>
            <a:gdLst>
              <a:gd name="connsiteX0" fmla="*/ 1524000 w 1524000"/>
              <a:gd name="connsiteY0" fmla="*/ 1026160 h 1366520"/>
              <a:gd name="connsiteX1" fmla="*/ 1021080 w 1524000"/>
              <a:gd name="connsiteY1" fmla="*/ 1330960 h 1366520"/>
              <a:gd name="connsiteX2" fmla="*/ 518160 w 1524000"/>
              <a:gd name="connsiteY2" fmla="*/ 1239520 h 1366520"/>
              <a:gd name="connsiteX3" fmla="*/ 152400 w 1524000"/>
              <a:gd name="connsiteY3" fmla="*/ 629920 h 1366520"/>
              <a:gd name="connsiteX4" fmla="*/ 91440 w 1524000"/>
              <a:gd name="connsiteY4" fmla="*/ 370840 h 1366520"/>
              <a:gd name="connsiteX5" fmla="*/ 701040 w 1524000"/>
              <a:gd name="connsiteY5" fmla="*/ 50800 h 1366520"/>
              <a:gd name="connsiteX6" fmla="*/ 1005840 w 1524000"/>
              <a:gd name="connsiteY6" fmla="*/ 66040 h 1366520"/>
              <a:gd name="connsiteX7" fmla="*/ 1341120 w 1524000"/>
              <a:gd name="connsiteY7" fmla="*/ 325120 h 1366520"/>
              <a:gd name="connsiteX8" fmla="*/ 1493520 w 1524000"/>
              <a:gd name="connsiteY8" fmla="*/ 370840 h 136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000" h="1366520">
                <a:moveTo>
                  <a:pt x="1524000" y="1026160"/>
                </a:moveTo>
                <a:cubicBezTo>
                  <a:pt x="1356360" y="1160780"/>
                  <a:pt x="1188720" y="1295400"/>
                  <a:pt x="1021080" y="1330960"/>
                </a:cubicBezTo>
                <a:cubicBezTo>
                  <a:pt x="853440" y="1366520"/>
                  <a:pt x="662940" y="1356360"/>
                  <a:pt x="518160" y="1239520"/>
                </a:cubicBezTo>
                <a:cubicBezTo>
                  <a:pt x="373380" y="1122680"/>
                  <a:pt x="223520" y="774700"/>
                  <a:pt x="152400" y="629920"/>
                </a:cubicBezTo>
                <a:cubicBezTo>
                  <a:pt x="81280" y="485140"/>
                  <a:pt x="0" y="467360"/>
                  <a:pt x="91440" y="370840"/>
                </a:cubicBezTo>
                <a:cubicBezTo>
                  <a:pt x="182880" y="274320"/>
                  <a:pt x="548640" y="101600"/>
                  <a:pt x="701040" y="50800"/>
                </a:cubicBezTo>
                <a:cubicBezTo>
                  <a:pt x="853440" y="0"/>
                  <a:pt x="899160" y="20320"/>
                  <a:pt x="1005840" y="66040"/>
                </a:cubicBezTo>
                <a:cubicBezTo>
                  <a:pt x="1112520" y="111760"/>
                  <a:pt x="1259840" y="274320"/>
                  <a:pt x="1341120" y="325120"/>
                </a:cubicBezTo>
                <a:cubicBezTo>
                  <a:pt x="1422400" y="375920"/>
                  <a:pt x="1457960" y="373380"/>
                  <a:pt x="1493520" y="370840"/>
                </a:cubicBezTo>
              </a:path>
            </a:pathLst>
          </a:custGeom>
          <a:solidFill>
            <a:schemeClr val="accent6">
              <a:lumMod val="60000"/>
              <a:lumOff val="40000"/>
              <a:alpha val="31000"/>
            </a:schemeClr>
          </a:solidFill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743325" y="1676400"/>
            <a:ext cx="1143000" cy="38100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4" name="TextBox 11"/>
          <p:cNvSpPr txBox="1">
            <a:spLocks noChangeArrowheads="1"/>
          </p:cNvSpPr>
          <p:nvPr/>
        </p:nvSpPr>
        <p:spPr bwMode="auto">
          <a:xfrm>
            <a:off x="4849813" y="1411288"/>
            <a:ext cx="28432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/>
              <a:buChar char="u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/>
              <a:buChar char="Ô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Prairie Evaporite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730625" y="2235200"/>
            <a:ext cx="1155700" cy="30480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6" name="TextBox 14"/>
          <p:cNvSpPr txBox="1">
            <a:spLocks noChangeArrowheads="1"/>
          </p:cNvSpPr>
          <p:nvPr/>
        </p:nvSpPr>
        <p:spPr bwMode="auto">
          <a:xfrm>
            <a:off x="4849813" y="1962150"/>
            <a:ext cx="23034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/>
              <a:buChar char="u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/>
              <a:buChar char="Ô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Lotsberg Salt</a:t>
            </a:r>
          </a:p>
        </p:txBody>
      </p:sp>
      <p:sp>
        <p:nvSpPr>
          <p:cNvPr id="17" name="Freeform 16"/>
          <p:cNvSpPr/>
          <p:nvPr/>
        </p:nvSpPr>
        <p:spPr>
          <a:xfrm>
            <a:off x="3168650" y="2578100"/>
            <a:ext cx="1035050" cy="1346200"/>
          </a:xfrm>
          <a:custGeom>
            <a:avLst/>
            <a:gdLst>
              <a:gd name="connsiteX0" fmla="*/ 984606 w 1035977"/>
              <a:gd name="connsiteY0" fmla="*/ 143838 h 1345914"/>
              <a:gd name="connsiteX1" fmla="*/ 532543 w 1035977"/>
              <a:gd name="connsiteY1" fmla="*/ 20548 h 1345914"/>
              <a:gd name="connsiteX2" fmla="*/ 80480 w 1035977"/>
              <a:gd name="connsiteY2" fmla="*/ 267128 h 1345914"/>
              <a:gd name="connsiteX3" fmla="*/ 152399 w 1035977"/>
              <a:gd name="connsiteY3" fmla="*/ 554804 h 1345914"/>
              <a:gd name="connsiteX4" fmla="*/ 111303 w 1035977"/>
              <a:gd name="connsiteY4" fmla="*/ 914399 h 1345914"/>
              <a:gd name="connsiteX5" fmla="*/ 39384 w 1035977"/>
              <a:gd name="connsiteY5" fmla="*/ 1181528 h 1345914"/>
              <a:gd name="connsiteX6" fmla="*/ 347608 w 1035977"/>
              <a:gd name="connsiteY6" fmla="*/ 1315092 h 1345914"/>
              <a:gd name="connsiteX7" fmla="*/ 1035977 w 1035977"/>
              <a:gd name="connsiteY7" fmla="*/ 996593 h 134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5977" h="1345914">
                <a:moveTo>
                  <a:pt x="984606" y="143838"/>
                </a:moveTo>
                <a:cubicBezTo>
                  <a:pt x="833918" y="71919"/>
                  <a:pt x="683231" y="0"/>
                  <a:pt x="532543" y="20548"/>
                </a:cubicBezTo>
                <a:cubicBezTo>
                  <a:pt x="381855" y="41096"/>
                  <a:pt x="143837" y="178085"/>
                  <a:pt x="80480" y="267128"/>
                </a:cubicBezTo>
                <a:cubicBezTo>
                  <a:pt x="17123" y="356171"/>
                  <a:pt x="147262" y="446926"/>
                  <a:pt x="152399" y="554804"/>
                </a:cubicBezTo>
                <a:cubicBezTo>
                  <a:pt x="157536" y="662682"/>
                  <a:pt x="130139" y="809945"/>
                  <a:pt x="111303" y="914399"/>
                </a:cubicBezTo>
                <a:cubicBezTo>
                  <a:pt x="92467" y="1018853"/>
                  <a:pt x="0" y="1114746"/>
                  <a:pt x="39384" y="1181528"/>
                </a:cubicBezTo>
                <a:cubicBezTo>
                  <a:pt x="78768" y="1248310"/>
                  <a:pt x="181509" y="1345914"/>
                  <a:pt x="347608" y="1315092"/>
                </a:cubicBezTo>
                <a:cubicBezTo>
                  <a:pt x="513707" y="1284270"/>
                  <a:pt x="774842" y="1140431"/>
                  <a:pt x="1035977" y="996593"/>
                </a:cubicBezTo>
              </a:path>
            </a:pathLst>
          </a:custGeom>
          <a:solidFill>
            <a:schemeClr val="bg2">
              <a:lumMod val="50000"/>
              <a:alpha val="44000"/>
            </a:schemeClr>
          </a:solidFill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927100" y="360363"/>
            <a:ext cx="2590800" cy="1635125"/>
          </a:xfrm>
          <a:custGeom>
            <a:avLst/>
            <a:gdLst>
              <a:gd name="connsiteX0" fmla="*/ 410966 w 2590799"/>
              <a:gd name="connsiteY0" fmla="*/ 0 h 1635303"/>
              <a:gd name="connsiteX1" fmla="*/ 421240 w 2590799"/>
              <a:gd name="connsiteY1" fmla="*/ 92467 h 1635303"/>
              <a:gd name="connsiteX2" fmla="*/ 770562 w 2590799"/>
              <a:gd name="connsiteY2" fmla="*/ 123289 h 1635303"/>
              <a:gd name="connsiteX3" fmla="*/ 1150705 w 2590799"/>
              <a:gd name="connsiteY3" fmla="*/ 61644 h 1635303"/>
              <a:gd name="connsiteX4" fmla="*/ 1756881 w 2590799"/>
              <a:gd name="connsiteY4" fmla="*/ 431514 h 1635303"/>
              <a:gd name="connsiteX5" fmla="*/ 1880171 w 2590799"/>
              <a:gd name="connsiteY5" fmla="*/ 760287 h 1635303"/>
              <a:gd name="connsiteX6" fmla="*/ 1613042 w 2590799"/>
              <a:gd name="connsiteY6" fmla="*/ 1068512 h 1635303"/>
              <a:gd name="connsiteX7" fmla="*/ 256854 w 2590799"/>
              <a:gd name="connsiteY7" fmla="*/ 1273995 h 1635303"/>
              <a:gd name="connsiteX8" fmla="*/ 71919 w 2590799"/>
              <a:gd name="connsiteY8" fmla="*/ 1376737 h 1635303"/>
              <a:gd name="connsiteX9" fmla="*/ 523982 w 2590799"/>
              <a:gd name="connsiteY9" fmla="*/ 1448656 h 1635303"/>
              <a:gd name="connsiteX10" fmla="*/ 863029 w 2590799"/>
              <a:gd name="connsiteY10" fmla="*/ 1294543 h 1635303"/>
              <a:gd name="connsiteX11" fmla="*/ 1397285 w 2590799"/>
              <a:gd name="connsiteY11" fmla="*/ 1345914 h 1635303"/>
              <a:gd name="connsiteX12" fmla="*/ 2157573 w 2590799"/>
              <a:gd name="connsiteY12" fmla="*/ 1592494 h 1635303"/>
              <a:gd name="connsiteX13" fmla="*/ 2424701 w 2590799"/>
              <a:gd name="connsiteY13" fmla="*/ 1602768 h 1635303"/>
              <a:gd name="connsiteX14" fmla="*/ 2578813 w 2590799"/>
              <a:gd name="connsiteY14" fmla="*/ 1428107 h 1635303"/>
              <a:gd name="connsiteX15" fmla="*/ 2352782 w 2590799"/>
              <a:gd name="connsiteY15" fmla="*/ 708916 h 1635303"/>
              <a:gd name="connsiteX16" fmla="*/ 1941815 w 2590799"/>
              <a:gd name="connsiteY16" fmla="*/ 195208 h 1635303"/>
              <a:gd name="connsiteX17" fmla="*/ 1613042 w 2590799"/>
              <a:gd name="connsiteY17" fmla="*/ 30822 h 163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90799" h="1635303">
                <a:moveTo>
                  <a:pt x="410966" y="0"/>
                </a:moveTo>
                <a:cubicBezTo>
                  <a:pt x="386136" y="35959"/>
                  <a:pt x="361307" y="71919"/>
                  <a:pt x="421240" y="92467"/>
                </a:cubicBezTo>
                <a:cubicBezTo>
                  <a:pt x="481173" y="113015"/>
                  <a:pt x="648985" y="128426"/>
                  <a:pt x="770562" y="123289"/>
                </a:cubicBezTo>
                <a:cubicBezTo>
                  <a:pt x="892139" y="118152"/>
                  <a:pt x="986319" y="10273"/>
                  <a:pt x="1150705" y="61644"/>
                </a:cubicBezTo>
                <a:cubicBezTo>
                  <a:pt x="1315092" y="113015"/>
                  <a:pt x="1635303" y="315074"/>
                  <a:pt x="1756881" y="431514"/>
                </a:cubicBezTo>
                <a:cubicBezTo>
                  <a:pt x="1878459" y="547954"/>
                  <a:pt x="1904144" y="654121"/>
                  <a:pt x="1880171" y="760287"/>
                </a:cubicBezTo>
                <a:cubicBezTo>
                  <a:pt x="1856198" y="866453"/>
                  <a:pt x="1883595" y="982894"/>
                  <a:pt x="1613042" y="1068512"/>
                </a:cubicBezTo>
                <a:cubicBezTo>
                  <a:pt x="1342489" y="1154130"/>
                  <a:pt x="513708" y="1222624"/>
                  <a:pt x="256854" y="1273995"/>
                </a:cubicBezTo>
                <a:cubicBezTo>
                  <a:pt x="0" y="1325366"/>
                  <a:pt x="27398" y="1347627"/>
                  <a:pt x="71919" y="1376737"/>
                </a:cubicBezTo>
                <a:cubicBezTo>
                  <a:pt x="116440" y="1405847"/>
                  <a:pt x="392130" y="1462355"/>
                  <a:pt x="523982" y="1448656"/>
                </a:cubicBezTo>
                <a:cubicBezTo>
                  <a:pt x="655834" y="1434957"/>
                  <a:pt x="717479" y="1311667"/>
                  <a:pt x="863029" y="1294543"/>
                </a:cubicBezTo>
                <a:cubicBezTo>
                  <a:pt x="1008579" y="1277419"/>
                  <a:pt x="1181528" y="1296256"/>
                  <a:pt x="1397285" y="1345914"/>
                </a:cubicBezTo>
                <a:cubicBezTo>
                  <a:pt x="1613042" y="1395573"/>
                  <a:pt x="1986337" y="1549685"/>
                  <a:pt x="2157573" y="1592494"/>
                </a:cubicBezTo>
                <a:cubicBezTo>
                  <a:pt x="2328809" y="1635303"/>
                  <a:pt x="2354494" y="1630166"/>
                  <a:pt x="2424701" y="1602768"/>
                </a:cubicBezTo>
                <a:cubicBezTo>
                  <a:pt x="2494908" y="1575370"/>
                  <a:pt x="2590799" y="1577082"/>
                  <a:pt x="2578813" y="1428107"/>
                </a:cubicBezTo>
                <a:cubicBezTo>
                  <a:pt x="2566827" y="1279132"/>
                  <a:pt x="2458948" y="914399"/>
                  <a:pt x="2352782" y="708916"/>
                </a:cubicBezTo>
                <a:cubicBezTo>
                  <a:pt x="2246616" y="503433"/>
                  <a:pt x="2065105" y="308224"/>
                  <a:pt x="1941815" y="195208"/>
                </a:cubicBezTo>
                <a:cubicBezTo>
                  <a:pt x="1818525" y="82192"/>
                  <a:pt x="1715783" y="56507"/>
                  <a:pt x="1613042" y="30822"/>
                </a:cubicBezTo>
              </a:path>
            </a:pathLst>
          </a:custGeom>
          <a:solidFill>
            <a:schemeClr val="bg2">
              <a:lumMod val="50000"/>
              <a:alpha val="50000"/>
            </a:schemeClr>
          </a:solidFill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779" name="TextBox 20"/>
          <p:cNvSpPr txBox="1">
            <a:spLocks noChangeArrowheads="1"/>
          </p:cNvSpPr>
          <p:nvPr/>
        </p:nvSpPr>
        <p:spPr bwMode="auto">
          <a:xfrm>
            <a:off x="4849813" y="376238"/>
            <a:ext cx="2424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/>
              <a:buChar char="u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/>
              <a:buChar char="Ô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Cold Lake Fm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219450" y="641350"/>
            <a:ext cx="1666875" cy="503238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1" name="TextBox 23"/>
          <p:cNvSpPr txBox="1">
            <a:spLocks noChangeArrowheads="1"/>
          </p:cNvSpPr>
          <p:nvPr/>
        </p:nvSpPr>
        <p:spPr bwMode="auto">
          <a:xfrm>
            <a:off x="4849813" y="2547938"/>
            <a:ext cx="2424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/>
              <a:buChar char="u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/>
              <a:buChar char="Ô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Cold Lake Fm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743325" y="2809875"/>
            <a:ext cx="1106488" cy="511175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3" name="TextBox 8"/>
          <p:cNvSpPr txBox="1">
            <a:spLocks noChangeArrowheads="1"/>
          </p:cNvSpPr>
          <p:nvPr/>
        </p:nvSpPr>
        <p:spPr bwMode="auto">
          <a:xfrm rot="-1984528">
            <a:off x="88900" y="2625725"/>
            <a:ext cx="9055100" cy="14462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/>
              <a:buChar char="u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/>
              <a:buChar char="Ô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4400">
                <a:latin typeface="Arial" panose="020B0604020202020204" pitchFamily="34" charset="0"/>
              </a:rPr>
              <a:t>1000 – 2200 m deep. Up to 200 m thick. Ideal for CAES caverns</a:t>
            </a:r>
          </a:p>
        </p:txBody>
      </p:sp>
      <p:sp>
        <p:nvSpPr>
          <p:cNvPr id="32784" name="TextBox 2"/>
          <p:cNvSpPr txBox="1">
            <a:spLocks noChangeArrowheads="1"/>
          </p:cNvSpPr>
          <p:nvPr/>
        </p:nvSpPr>
        <p:spPr bwMode="auto">
          <a:xfrm>
            <a:off x="4957763" y="3333750"/>
            <a:ext cx="38195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/>
              <a:buChar char="u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/>
              <a:buChar char="Ô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3600" b="1" dirty="0">
                <a:latin typeface="Arial" panose="020B0604020202020204" pitchFamily="34" charset="0"/>
              </a:rPr>
              <a:t>Wind in Dec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3600" b="1" dirty="0">
                <a:latin typeface="Arial" panose="020B0604020202020204" pitchFamily="34" charset="0"/>
              </a:rPr>
              <a:t>Superposed with </a:t>
            </a:r>
            <a:r>
              <a:rPr lang="en-CA" altLang="en-US" sz="3600" b="1" dirty="0" smtClean="0">
                <a:latin typeface="Arial" panose="020B0604020202020204" pitchFamily="34" charset="0"/>
              </a:rPr>
              <a:t>Salt </a:t>
            </a:r>
            <a:r>
              <a:rPr lang="en-CA" altLang="en-US" sz="3600" b="1" dirty="0">
                <a:latin typeface="Arial" panose="020B0604020202020204" pitchFamily="34" charset="0"/>
              </a:rPr>
              <a:t>Strata</a:t>
            </a:r>
          </a:p>
        </p:txBody>
      </p:sp>
    </p:spTree>
    <p:extLst>
      <p:ext uri="{BB962C8B-B14F-4D97-AF65-F5344CB8AC3E}">
        <p14:creationId xmlns:p14="http://schemas.microsoft.com/office/powerpoint/2010/main" val="102756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Thick Salt &amp; Good Wind!</a:t>
            </a:r>
            <a:endParaRPr lang="en-CA" dirty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1073150"/>
            <a:ext cx="6672262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137025" y="1306513"/>
            <a:ext cx="1450975" cy="461962"/>
            <a:chOff x="4136567" y="1306285"/>
            <a:chExt cx="1452021" cy="461665"/>
          </a:xfrm>
        </p:grpSpPr>
        <p:sp>
          <p:nvSpPr>
            <p:cNvPr id="34829" name="TextBox 2"/>
            <p:cNvSpPr txBox="1">
              <a:spLocks noChangeArrowheads="1"/>
            </p:cNvSpPr>
            <p:nvPr/>
          </p:nvSpPr>
          <p:spPr bwMode="auto">
            <a:xfrm>
              <a:off x="4136567" y="1306285"/>
              <a:ext cx="10583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3CC33"/>
                </a:buClr>
                <a:buSzPct val="60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60000"/>
                <a:buFont typeface="Monotype Sorts" pitchFamily="2" charset="2"/>
                <a:buChar char="Ô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2400" b="1">
                  <a:latin typeface="Arial" charset="0"/>
                </a:rPr>
                <a:t>Bruce</a:t>
              </a: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5119938" y="1460173"/>
              <a:ext cx="468650" cy="196723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CA"/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7631113" y="2242015"/>
            <a:ext cx="1512887" cy="1144139"/>
            <a:chOff x="7630886" y="2242144"/>
            <a:chExt cx="1513114" cy="1143312"/>
          </a:xfrm>
        </p:grpSpPr>
        <p:sp>
          <p:nvSpPr>
            <p:cNvPr id="9" name="5-Point Star 8"/>
            <p:cNvSpPr/>
            <p:nvPr/>
          </p:nvSpPr>
          <p:spPr>
            <a:xfrm>
              <a:off x="7859520" y="2841333"/>
              <a:ext cx="587463" cy="544123"/>
            </a:xfrm>
            <a:prstGeom prst="star5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CA"/>
            </a:p>
          </p:txBody>
        </p:sp>
        <p:sp>
          <p:nvSpPr>
            <p:cNvPr id="34828" name="TextBox 9"/>
            <p:cNvSpPr txBox="1">
              <a:spLocks noChangeArrowheads="1"/>
            </p:cNvSpPr>
            <p:nvPr/>
          </p:nvSpPr>
          <p:spPr bwMode="auto">
            <a:xfrm>
              <a:off x="7630886" y="2242144"/>
              <a:ext cx="1513114" cy="461334"/>
            </a:xfrm>
            <a:prstGeom prst="rect">
              <a:avLst/>
            </a:prstGeom>
            <a:solidFill>
              <a:srgbClr val="FFFF0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CC33"/>
                </a:buClr>
                <a:buSzPct val="60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60000"/>
                <a:buFont typeface="Monotype Sorts" pitchFamily="2" charset="2"/>
                <a:buChar char="Ô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2400" dirty="0" smtClean="0">
                  <a:latin typeface="Arial" charset="0"/>
                </a:rPr>
                <a:t>Toronto</a:t>
              </a:r>
              <a:endParaRPr lang="en-CA" altLang="en-US" sz="2400" dirty="0">
                <a:latin typeface="Arial" charset="0"/>
              </a:endParaRPr>
            </a:p>
          </p:txBody>
        </p:sp>
      </p:grpSp>
      <p:sp>
        <p:nvSpPr>
          <p:cNvPr id="34822" name="TextBox 11"/>
          <p:cNvSpPr txBox="1">
            <a:spLocks noChangeArrowheads="1"/>
          </p:cNvSpPr>
          <p:nvPr/>
        </p:nvSpPr>
        <p:spPr bwMode="auto">
          <a:xfrm>
            <a:off x="0" y="4919663"/>
            <a:ext cx="2471738" cy="2000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3100">
                <a:latin typeface="Arial" charset="0"/>
              </a:rPr>
              <a:t>Salina B Salt – thickest, but not the deepest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0" y="1306513"/>
            <a:ext cx="5638800" cy="3182937"/>
            <a:chOff x="0" y="1306285"/>
            <a:chExt cx="5638997" cy="3183046"/>
          </a:xfrm>
        </p:grpSpPr>
        <p:sp>
          <p:nvSpPr>
            <p:cNvPr id="34824" name="TextBox 6"/>
            <p:cNvSpPr txBox="1">
              <a:spLocks noChangeArrowheads="1"/>
            </p:cNvSpPr>
            <p:nvPr/>
          </p:nvSpPr>
          <p:spPr bwMode="auto">
            <a:xfrm>
              <a:off x="0" y="1306285"/>
              <a:ext cx="2471057" cy="255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CC33"/>
                </a:buClr>
                <a:buSzPct val="60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60000"/>
                <a:buFont typeface="Monotype Sorts" pitchFamily="2" charset="2"/>
                <a:buChar char="Ô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b="1">
                  <a:latin typeface="Arial" charset="0"/>
                </a:rPr>
                <a:t>Lake Huron Coast  = best windy sites in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b="1">
                  <a:latin typeface="Arial" charset="0"/>
                </a:rPr>
                <a:t>SW ON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4226073" y="1584107"/>
              <a:ext cx="1412924" cy="2905224"/>
            </a:xfrm>
            <a:custGeom>
              <a:avLst/>
              <a:gdLst>
                <a:gd name="connsiteX0" fmla="*/ 1412743 w 1412940"/>
                <a:gd name="connsiteY0" fmla="*/ 233141 h 2904558"/>
                <a:gd name="connsiteX1" fmla="*/ 1042629 w 1412940"/>
                <a:gd name="connsiteY1" fmla="*/ 1114884 h 2904558"/>
                <a:gd name="connsiteX2" fmla="*/ 977314 w 1412940"/>
                <a:gd name="connsiteY2" fmla="*/ 2410284 h 2904558"/>
                <a:gd name="connsiteX3" fmla="*/ 117343 w 1412940"/>
                <a:gd name="connsiteY3" fmla="*/ 2900141 h 2904558"/>
                <a:gd name="connsiteX4" fmla="*/ 19372 w 1412940"/>
                <a:gd name="connsiteY4" fmla="*/ 2617113 h 2904558"/>
                <a:gd name="connsiteX5" fmla="*/ 226200 w 1412940"/>
                <a:gd name="connsiteY5" fmla="*/ 2040170 h 2904558"/>
                <a:gd name="connsiteX6" fmla="*/ 465686 w 1412940"/>
                <a:gd name="connsiteY6" fmla="*/ 1180198 h 2904558"/>
                <a:gd name="connsiteX7" fmla="*/ 563657 w 1412940"/>
                <a:gd name="connsiteY7" fmla="*/ 374656 h 2904558"/>
                <a:gd name="connsiteX8" fmla="*/ 988200 w 1412940"/>
                <a:gd name="connsiteY8" fmla="*/ 4541 h 2904558"/>
                <a:gd name="connsiteX9" fmla="*/ 1412743 w 1412940"/>
                <a:gd name="connsiteY9" fmla="*/ 233141 h 290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2940" h="2904558">
                  <a:moveTo>
                    <a:pt x="1412743" y="233141"/>
                  </a:moveTo>
                  <a:cubicBezTo>
                    <a:pt x="1421815" y="418198"/>
                    <a:pt x="1115200" y="752027"/>
                    <a:pt x="1042629" y="1114884"/>
                  </a:cubicBezTo>
                  <a:cubicBezTo>
                    <a:pt x="970058" y="1477741"/>
                    <a:pt x="1131528" y="2112741"/>
                    <a:pt x="977314" y="2410284"/>
                  </a:cubicBezTo>
                  <a:cubicBezTo>
                    <a:pt x="823100" y="2707827"/>
                    <a:pt x="277000" y="2865670"/>
                    <a:pt x="117343" y="2900141"/>
                  </a:cubicBezTo>
                  <a:cubicBezTo>
                    <a:pt x="-42314" y="2934612"/>
                    <a:pt x="1229" y="2760442"/>
                    <a:pt x="19372" y="2617113"/>
                  </a:cubicBezTo>
                  <a:cubicBezTo>
                    <a:pt x="37515" y="2473785"/>
                    <a:pt x="151814" y="2279656"/>
                    <a:pt x="226200" y="2040170"/>
                  </a:cubicBezTo>
                  <a:cubicBezTo>
                    <a:pt x="300586" y="1800684"/>
                    <a:pt x="409443" y="1457784"/>
                    <a:pt x="465686" y="1180198"/>
                  </a:cubicBezTo>
                  <a:cubicBezTo>
                    <a:pt x="521929" y="902612"/>
                    <a:pt x="476571" y="570599"/>
                    <a:pt x="563657" y="374656"/>
                  </a:cubicBezTo>
                  <a:cubicBezTo>
                    <a:pt x="650743" y="178713"/>
                    <a:pt x="841243" y="28127"/>
                    <a:pt x="988200" y="4541"/>
                  </a:cubicBezTo>
                  <a:cubicBezTo>
                    <a:pt x="1135157" y="-19045"/>
                    <a:pt x="1403671" y="48084"/>
                    <a:pt x="1412743" y="233141"/>
                  </a:cubicBezTo>
                  <a:close/>
                </a:path>
              </a:pathLst>
            </a:custGeom>
            <a:solidFill>
              <a:srgbClr val="FFFF00">
                <a:alpha val="3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CA"/>
            </a:p>
          </p:txBody>
        </p:sp>
        <p:sp>
          <p:nvSpPr>
            <p:cNvPr id="13" name="Right Arrow 12"/>
            <p:cNvSpPr/>
            <p:nvPr/>
          </p:nvSpPr>
          <p:spPr>
            <a:xfrm rot="631150">
              <a:off x="2405147" y="2723971"/>
              <a:ext cx="2492462" cy="25718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68789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PicturesAllKinds\Simulation_salt_cavern_storage_behavi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4563"/>
            <a:ext cx="9144000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Bedded Salt Cavern Simulation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222885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0100" y="1500188"/>
            <a:ext cx="79724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dirty="0">
                <a:latin typeface="+mj-lt"/>
              </a:rPr>
              <a:t>Reality                  Quarter-World Model</a:t>
            </a:r>
          </a:p>
        </p:txBody>
      </p:sp>
    </p:spTree>
    <p:extLst>
      <p:ext uri="{BB962C8B-B14F-4D97-AF65-F5344CB8AC3E}">
        <p14:creationId xmlns:p14="http://schemas.microsoft.com/office/powerpoint/2010/main" val="240856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CAES - Constant P Mode</a:t>
            </a:r>
            <a:endParaRPr lang="en-CA" altLang="en-US" dirty="0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457200" y="1376363"/>
            <a:ext cx="8229600" cy="52117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Arial" charset="0"/>
            </a:endParaRPr>
          </a:p>
        </p:txBody>
      </p:sp>
      <p:sp>
        <p:nvSpPr>
          <p:cNvPr id="33796" name="Rectangle 53" descr="Large grid"/>
          <p:cNvSpPr>
            <a:spLocks noChangeArrowheads="1"/>
          </p:cNvSpPr>
          <p:nvPr/>
        </p:nvSpPr>
        <p:spPr bwMode="auto">
          <a:xfrm>
            <a:off x="554038" y="2019300"/>
            <a:ext cx="7874000" cy="4186238"/>
          </a:xfrm>
          <a:prstGeom prst="rect">
            <a:avLst/>
          </a:prstGeom>
          <a:pattFill prst="lgGrid">
            <a:fgClr>
              <a:schemeClr val="hlink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>
              <a:latin typeface="Arial" charset="0"/>
            </a:endParaRPr>
          </a:p>
        </p:txBody>
      </p:sp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627063" y="6176963"/>
            <a:ext cx="7869237" cy="379412"/>
          </a:xfrm>
          <a:prstGeom prst="rect">
            <a:avLst/>
          </a:prstGeom>
          <a:gradFill rotWithShape="0">
            <a:gsLst>
              <a:gs pos="0">
                <a:srgbClr val="66FF33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>
              <a:latin typeface="Arial" charset="0"/>
            </a:endParaRPr>
          </a:p>
        </p:txBody>
      </p:sp>
      <p:sp>
        <p:nvSpPr>
          <p:cNvPr id="33798" name="Line 4"/>
          <p:cNvSpPr>
            <a:spLocks noChangeShapeType="1"/>
          </p:cNvSpPr>
          <p:nvPr/>
        </p:nvSpPr>
        <p:spPr bwMode="auto">
          <a:xfrm>
            <a:off x="627063" y="1997075"/>
            <a:ext cx="786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799" name="Freeform 7"/>
          <p:cNvSpPr>
            <a:spLocks/>
          </p:cNvSpPr>
          <p:nvPr/>
        </p:nvSpPr>
        <p:spPr bwMode="auto">
          <a:xfrm>
            <a:off x="2778125" y="2006600"/>
            <a:ext cx="4298950" cy="3313113"/>
          </a:xfrm>
          <a:custGeom>
            <a:avLst/>
            <a:gdLst>
              <a:gd name="T0" fmla="*/ 2147483647 w 2708"/>
              <a:gd name="T1" fmla="*/ 2147483647 h 2087"/>
              <a:gd name="T2" fmla="*/ 2147483647 w 2708"/>
              <a:gd name="T3" fmla="*/ 2147483647 h 2087"/>
              <a:gd name="T4" fmla="*/ 2147483647 w 2708"/>
              <a:gd name="T5" fmla="*/ 2147483647 h 2087"/>
              <a:gd name="T6" fmla="*/ 2147483647 w 2708"/>
              <a:gd name="T7" fmla="*/ 2147483647 h 2087"/>
              <a:gd name="T8" fmla="*/ 2147483647 w 2708"/>
              <a:gd name="T9" fmla="*/ 2147483647 h 2087"/>
              <a:gd name="T10" fmla="*/ 2147483647 w 2708"/>
              <a:gd name="T11" fmla="*/ 2147483647 h 2087"/>
              <a:gd name="T12" fmla="*/ 2147483647 w 2708"/>
              <a:gd name="T13" fmla="*/ 2147483647 h 2087"/>
              <a:gd name="T14" fmla="*/ 2147483647 w 2708"/>
              <a:gd name="T15" fmla="*/ 2147483647 h 2087"/>
              <a:gd name="T16" fmla="*/ 0 w 2708"/>
              <a:gd name="T17" fmla="*/ 2147483647 h 2087"/>
              <a:gd name="T18" fmla="*/ 2147483647 w 2708"/>
              <a:gd name="T19" fmla="*/ 2147483647 h 2087"/>
              <a:gd name="T20" fmla="*/ 2147483647 w 2708"/>
              <a:gd name="T21" fmla="*/ 2147483647 h 2087"/>
              <a:gd name="T22" fmla="*/ 2147483647 w 2708"/>
              <a:gd name="T23" fmla="*/ 2147483647 h 2087"/>
              <a:gd name="T24" fmla="*/ 2147483647 w 2708"/>
              <a:gd name="T25" fmla="*/ 2147483647 h 2087"/>
              <a:gd name="T26" fmla="*/ 2147483647 w 2708"/>
              <a:gd name="T27" fmla="*/ 2147483647 h 2087"/>
              <a:gd name="T28" fmla="*/ 2147483647 w 2708"/>
              <a:gd name="T29" fmla="*/ 2147483647 h 2087"/>
              <a:gd name="T30" fmla="*/ 2147483647 w 2708"/>
              <a:gd name="T31" fmla="*/ 2147483647 h 2087"/>
              <a:gd name="T32" fmla="*/ 2147483647 w 2708"/>
              <a:gd name="T33" fmla="*/ 2147483647 h 2087"/>
              <a:gd name="T34" fmla="*/ 2147483647 w 2708"/>
              <a:gd name="T35" fmla="*/ 2147483647 h 2087"/>
              <a:gd name="T36" fmla="*/ 2147483647 w 2708"/>
              <a:gd name="T37" fmla="*/ 2147483647 h 2087"/>
              <a:gd name="T38" fmla="*/ 2147483647 w 2708"/>
              <a:gd name="T39" fmla="*/ 2147483647 h 2087"/>
              <a:gd name="T40" fmla="*/ 2147483647 w 2708"/>
              <a:gd name="T41" fmla="*/ 2147483647 h 2087"/>
              <a:gd name="T42" fmla="*/ 2147483647 w 2708"/>
              <a:gd name="T43" fmla="*/ 2147483647 h 2087"/>
              <a:gd name="T44" fmla="*/ 2147483647 w 2708"/>
              <a:gd name="T45" fmla="*/ 2147483647 h 2087"/>
              <a:gd name="T46" fmla="*/ 2147483647 w 2708"/>
              <a:gd name="T47" fmla="*/ 2147483647 h 2087"/>
              <a:gd name="T48" fmla="*/ 2147483647 w 2708"/>
              <a:gd name="T49" fmla="*/ 2147483647 h 2087"/>
              <a:gd name="T50" fmla="*/ 2147483647 w 2708"/>
              <a:gd name="T51" fmla="*/ 2147483647 h 2087"/>
              <a:gd name="T52" fmla="*/ 2147483647 w 2708"/>
              <a:gd name="T53" fmla="*/ 2147483647 h 2087"/>
              <a:gd name="T54" fmla="*/ 2147483647 w 2708"/>
              <a:gd name="T55" fmla="*/ 2147483647 h 2087"/>
              <a:gd name="T56" fmla="*/ 2147483647 w 2708"/>
              <a:gd name="T57" fmla="*/ 2147483647 h 2087"/>
              <a:gd name="T58" fmla="*/ 2147483647 w 2708"/>
              <a:gd name="T59" fmla="*/ 2147483647 h 2087"/>
              <a:gd name="T60" fmla="*/ 2147483647 w 2708"/>
              <a:gd name="T61" fmla="*/ 2147483647 h 2087"/>
              <a:gd name="T62" fmla="*/ 2147483647 w 2708"/>
              <a:gd name="T63" fmla="*/ 2147483647 h 2087"/>
              <a:gd name="T64" fmla="*/ 2147483647 w 2708"/>
              <a:gd name="T65" fmla="*/ 2147483647 h 2087"/>
              <a:gd name="T66" fmla="*/ 2147483647 w 2708"/>
              <a:gd name="T67" fmla="*/ 2147483647 h 2087"/>
              <a:gd name="T68" fmla="*/ 2147483647 w 2708"/>
              <a:gd name="T69" fmla="*/ 2147483647 h 2087"/>
              <a:gd name="T70" fmla="*/ 2147483647 w 2708"/>
              <a:gd name="T71" fmla="*/ 2147483647 h 2087"/>
              <a:gd name="T72" fmla="*/ 2147483647 w 2708"/>
              <a:gd name="T73" fmla="*/ 2147483647 h 2087"/>
              <a:gd name="T74" fmla="*/ 2147483647 w 2708"/>
              <a:gd name="T75" fmla="*/ 2147483647 h 2087"/>
              <a:gd name="T76" fmla="*/ 2147483647 w 2708"/>
              <a:gd name="T77" fmla="*/ 2147483647 h 2087"/>
              <a:gd name="T78" fmla="*/ 2147483647 w 2708"/>
              <a:gd name="T79" fmla="*/ 2147483647 h 2087"/>
              <a:gd name="T80" fmla="*/ 2147483647 w 2708"/>
              <a:gd name="T81" fmla="*/ 2147483647 h 2087"/>
              <a:gd name="T82" fmla="*/ 2147483647 w 2708"/>
              <a:gd name="T83" fmla="*/ 2147483647 h 2087"/>
              <a:gd name="T84" fmla="*/ 2147483647 w 2708"/>
              <a:gd name="T85" fmla="*/ 0 h 2087"/>
              <a:gd name="T86" fmla="*/ 2147483647 w 2708"/>
              <a:gd name="T87" fmla="*/ 2147483647 h 2087"/>
              <a:gd name="T88" fmla="*/ 2147483647 w 2708"/>
              <a:gd name="T89" fmla="*/ 2147483647 h 2087"/>
              <a:gd name="T90" fmla="*/ 2147483647 w 2708"/>
              <a:gd name="T91" fmla="*/ 2147483647 h 2087"/>
              <a:gd name="T92" fmla="*/ 2147483647 w 2708"/>
              <a:gd name="T93" fmla="*/ 2147483647 h 208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708" h="2087">
                <a:moveTo>
                  <a:pt x="706" y="625"/>
                </a:moveTo>
                <a:lnTo>
                  <a:pt x="665" y="679"/>
                </a:lnTo>
                <a:lnTo>
                  <a:pt x="639" y="719"/>
                </a:lnTo>
                <a:lnTo>
                  <a:pt x="598" y="758"/>
                </a:lnTo>
                <a:lnTo>
                  <a:pt x="557" y="784"/>
                </a:lnTo>
                <a:lnTo>
                  <a:pt x="503" y="824"/>
                </a:lnTo>
                <a:lnTo>
                  <a:pt x="474" y="863"/>
                </a:lnTo>
                <a:lnTo>
                  <a:pt x="435" y="876"/>
                </a:lnTo>
                <a:lnTo>
                  <a:pt x="394" y="889"/>
                </a:lnTo>
                <a:lnTo>
                  <a:pt x="340" y="929"/>
                </a:lnTo>
                <a:lnTo>
                  <a:pt x="284" y="955"/>
                </a:lnTo>
                <a:lnTo>
                  <a:pt x="245" y="981"/>
                </a:lnTo>
                <a:lnTo>
                  <a:pt x="217" y="1020"/>
                </a:lnTo>
                <a:lnTo>
                  <a:pt x="204" y="1060"/>
                </a:lnTo>
                <a:lnTo>
                  <a:pt x="175" y="1099"/>
                </a:lnTo>
                <a:lnTo>
                  <a:pt x="162" y="1139"/>
                </a:lnTo>
                <a:lnTo>
                  <a:pt x="162" y="1179"/>
                </a:lnTo>
                <a:lnTo>
                  <a:pt x="149" y="1230"/>
                </a:lnTo>
                <a:lnTo>
                  <a:pt x="149" y="1270"/>
                </a:lnTo>
                <a:lnTo>
                  <a:pt x="149" y="1310"/>
                </a:lnTo>
                <a:lnTo>
                  <a:pt x="149" y="1350"/>
                </a:lnTo>
                <a:lnTo>
                  <a:pt x="149" y="1389"/>
                </a:lnTo>
                <a:lnTo>
                  <a:pt x="108" y="1429"/>
                </a:lnTo>
                <a:lnTo>
                  <a:pt x="67" y="1455"/>
                </a:lnTo>
                <a:lnTo>
                  <a:pt x="39" y="1494"/>
                </a:lnTo>
                <a:lnTo>
                  <a:pt x="0" y="1520"/>
                </a:lnTo>
                <a:lnTo>
                  <a:pt x="0" y="1560"/>
                </a:lnTo>
                <a:lnTo>
                  <a:pt x="0" y="1599"/>
                </a:lnTo>
                <a:lnTo>
                  <a:pt x="0" y="1639"/>
                </a:lnTo>
                <a:lnTo>
                  <a:pt x="13" y="1678"/>
                </a:lnTo>
                <a:lnTo>
                  <a:pt x="26" y="1719"/>
                </a:lnTo>
                <a:lnTo>
                  <a:pt x="67" y="1758"/>
                </a:lnTo>
                <a:lnTo>
                  <a:pt x="121" y="1770"/>
                </a:lnTo>
                <a:lnTo>
                  <a:pt x="162" y="1784"/>
                </a:lnTo>
                <a:lnTo>
                  <a:pt x="204" y="1798"/>
                </a:lnTo>
                <a:lnTo>
                  <a:pt x="245" y="1798"/>
                </a:lnTo>
                <a:lnTo>
                  <a:pt x="284" y="1798"/>
                </a:lnTo>
                <a:lnTo>
                  <a:pt x="353" y="1824"/>
                </a:lnTo>
                <a:lnTo>
                  <a:pt x="394" y="1835"/>
                </a:lnTo>
                <a:lnTo>
                  <a:pt x="448" y="1863"/>
                </a:lnTo>
                <a:lnTo>
                  <a:pt x="503" y="1875"/>
                </a:lnTo>
                <a:lnTo>
                  <a:pt x="557" y="1889"/>
                </a:lnTo>
                <a:lnTo>
                  <a:pt x="611" y="1915"/>
                </a:lnTo>
                <a:lnTo>
                  <a:pt x="652" y="1942"/>
                </a:lnTo>
                <a:lnTo>
                  <a:pt x="693" y="1968"/>
                </a:lnTo>
                <a:lnTo>
                  <a:pt x="734" y="1981"/>
                </a:lnTo>
                <a:lnTo>
                  <a:pt x="776" y="1981"/>
                </a:lnTo>
                <a:lnTo>
                  <a:pt x="843" y="1981"/>
                </a:lnTo>
                <a:lnTo>
                  <a:pt x="884" y="1981"/>
                </a:lnTo>
                <a:lnTo>
                  <a:pt x="938" y="1981"/>
                </a:lnTo>
                <a:lnTo>
                  <a:pt x="979" y="1981"/>
                </a:lnTo>
                <a:lnTo>
                  <a:pt x="1020" y="1994"/>
                </a:lnTo>
                <a:lnTo>
                  <a:pt x="1059" y="2008"/>
                </a:lnTo>
                <a:lnTo>
                  <a:pt x="1100" y="2020"/>
                </a:lnTo>
                <a:lnTo>
                  <a:pt x="1170" y="2073"/>
                </a:lnTo>
                <a:lnTo>
                  <a:pt x="1211" y="2087"/>
                </a:lnTo>
                <a:lnTo>
                  <a:pt x="1265" y="2087"/>
                </a:lnTo>
                <a:lnTo>
                  <a:pt x="1319" y="2087"/>
                </a:lnTo>
                <a:lnTo>
                  <a:pt x="1386" y="2073"/>
                </a:lnTo>
                <a:lnTo>
                  <a:pt x="1428" y="2060"/>
                </a:lnTo>
                <a:lnTo>
                  <a:pt x="1495" y="2034"/>
                </a:lnTo>
                <a:lnTo>
                  <a:pt x="1536" y="2008"/>
                </a:lnTo>
                <a:lnTo>
                  <a:pt x="1590" y="1968"/>
                </a:lnTo>
                <a:lnTo>
                  <a:pt x="1631" y="1955"/>
                </a:lnTo>
                <a:lnTo>
                  <a:pt x="1672" y="1955"/>
                </a:lnTo>
                <a:lnTo>
                  <a:pt x="1714" y="1955"/>
                </a:lnTo>
                <a:lnTo>
                  <a:pt x="1755" y="1942"/>
                </a:lnTo>
                <a:lnTo>
                  <a:pt x="1809" y="1942"/>
                </a:lnTo>
                <a:lnTo>
                  <a:pt x="1850" y="1929"/>
                </a:lnTo>
                <a:lnTo>
                  <a:pt x="1917" y="1915"/>
                </a:lnTo>
                <a:lnTo>
                  <a:pt x="1986" y="1903"/>
                </a:lnTo>
                <a:lnTo>
                  <a:pt x="2041" y="1889"/>
                </a:lnTo>
                <a:lnTo>
                  <a:pt x="2082" y="1875"/>
                </a:lnTo>
                <a:lnTo>
                  <a:pt x="2121" y="1850"/>
                </a:lnTo>
                <a:lnTo>
                  <a:pt x="2162" y="1824"/>
                </a:lnTo>
                <a:lnTo>
                  <a:pt x="2203" y="1798"/>
                </a:lnTo>
                <a:lnTo>
                  <a:pt x="2244" y="1784"/>
                </a:lnTo>
                <a:lnTo>
                  <a:pt x="2298" y="1744"/>
                </a:lnTo>
                <a:lnTo>
                  <a:pt x="2353" y="1730"/>
                </a:lnTo>
                <a:lnTo>
                  <a:pt x="2407" y="1704"/>
                </a:lnTo>
                <a:lnTo>
                  <a:pt x="2461" y="1691"/>
                </a:lnTo>
                <a:lnTo>
                  <a:pt x="2502" y="1678"/>
                </a:lnTo>
                <a:lnTo>
                  <a:pt x="2571" y="1639"/>
                </a:lnTo>
                <a:lnTo>
                  <a:pt x="2626" y="1613"/>
                </a:lnTo>
                <a:lnTo>
                  <a:pt x="2639" y="1573"/>
                </a:lnTo>
                <a:lnTo>
                  <a:pt x="2680" y="1520"/>
                </a:lnTo>
                <a:lnTo>
                  <a:pt x="2680" y="1481"/>
                </a:lnTo>
                <a:lnTo>
                  <a:pt x="2693" y="1441"/>
                </a:lnTo>
                <a:lnTo>
                  <a:pt x="2693" y="1403"/>
                </a:lnTo>
                <a:lnTo>
                  <a:pt x="2708" y="1363"/>
                </a:lnTo>
                <a:lnTo>
                  <a:pt x="2708" y="1324"/>
                </a:lnTo>
                <a:lnTo>
                  <a:pt x="2667" y="1284"/>
                </a:lnTo>
                <a:lnTo>
                  <a:pt x="2613" y="1258"/>
                </a:lnTo>
                <a:lnTo>
                  <a:pt x="2556" y="1230"/>
                </a:lnTo>
                <a:lnTo>
                  <a:pt x="2502" y="1204"/>
                </a:lnTo>
                <a:lnTo>
                  <a:pt x="2461" y="1165"/>
                </a:lnTo>
                <a:lnTo>
                  <a:pt x="2394" y="1114"/>
                </a:lnTo>
                <a:lnTo>
                  <a:pt x="2353" y="1073"/>
                </a:lnTo>
                <a:lnTo>
                  <a:pt x="2327" y="1034"/>
                </a:lnTo>
                <a:lnTo>
                  <a:pt x="2285" y="1008"/>
                </a:lnTo>
                <a:lnTo>
                  <a:pt x="2244" y="955"/>
                </a:lnTo>
                <a:lnTo>
                  <a:pt x="2177" y="915"/>
                </a:lnTo>
                <a:lnTo>
                  <a:pt x="2136" y="902"/>
                </a:lnTo>
                <a:lnTo>
                  <a:pt x="2095" y="863"/>
                </a:lnTo>
                <a:lnTo>
                  <a:pt x="2054" y="824"/>
                </a:lnTo>
                <a:lnTo>
                  <a:pt x="2012" y="796"/>
                </a:lnTo>
                <a:lnTo>
                  <a:pt x="1971" y="784"/>
                </a:lnTo>
                <a:lnTo>
                  <a:pt x="1945" y="745"/>
                </a:lnTo>
                <a:lnTo>
                  <a:pt x="1904" y="730"/>
                </a:lnTo>
                <a:lnTo>
                  <a:pt x="1891" y="691"/>
                </a:lnTo>
                <a:lnTo>
                  <a:pt x="1850" y="679"/>
                </a:lnTo>
                <a:lnTo>
                  <a:pt x="1796" y="640"/>
                </a:lnTo>
                <a:lnTo>
                  <a:pt x="1755" y="614"/>
                </a:lnTo>
                <a:lnTo>
                  <a:pt x="1714" y="599"/>
                </a:lnTo>
                <a:lnTo>
                  <a:pt x="1672" y="586"/>
                </a:lnTo>
                <a:lnTo>
                  <a:pt x="1631" y="586"/>
                </a:lnTo>
                <a:lnTo>
                  <a:pt x="1590" y="574"/>
                </a:lnTo>
                <a:lnTo>
                  <a:pt x="1536" y="546"/>
                </a:lnTo>
                <a:lnTo>
                  <a:pt x="1495" y="534"/>
                </a:lnTo>
                <a:lnTo>
                  <a:pt x="1456" y="520"/>
                </a:lnTo>
                <a:lnTo>
                  <a:pt x="1415" y="481"/>
                </a:lnTo>
                <a:lnTo>
                  <a:pt x="1373" y="468"/>
                </a:lnTo>
                <a:lnTo>
                  <a:pt x="1332" y="441"/>
                </a:lnTo>
                <a:lnTo>
                  <a:pt x="1302" y="430"/>
                </a:lnTo>
                <a:lnTo>
                  <a:pt x="1302" y="384"/>
                </a:lnTo>
                <a:lnTo>
                  <a:pt x="1302" y="218"/>
                </a:lnTo>
                <a:lnTo>
                  <a:pt x="1291" y="2"/>
                </a:lnTo>
                <a:lnTo>
                  <a:pt x="1190" y="2"/>
                </a:lnTo>
                <a:lnTo>
                  <a:pt x="1076" y="0"/>
                </a:lnTo>
                <a:lnTo>
                  <a:pt x="1066" y="201"/>
                </a:lnTo>
                <a:lnTo>
                  <a:pt x="1075" y="438"/>
                </a:lnTo>
                <a:lnTo>
                  <a:pt x="1074" y="468"/>
                </a:lnTo>
                <a:lnTo>
                  <a:pt x="1033" y="494"/>
                </a:lnTo>
                <a:lnTo>
                  <a:pt x="992" y="507"/>
                </a:lnTo>
                <a:lnTo>
                  <a:pt x="951" y="520"/>
                </a:lnTo>
                <a:lnTo>
                  <a:pt x="910" y="546"/>
                </a:lnTo>
                <a:lnTo>
                  <a:pt x="871" y="560"/>
                </a:lnTo>
                <a:lnTo>
                  <a:pt x="830" y="574"/>
                </a:lnTo>
                <a:lnTo>
                  <a:pt x="789" y="599"/>
                </a:lnTo>
                <a:lnTo>
                  <a:pt x="706" y="625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4491038" y="1574800"/>
            <a:ext cx="338137" cy="842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>
              <a:latin typeface="Arial" charset="0"/>
            </a:endParaRPr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627063" y="1558925"/>
            <a:ext cx="7927975" cy="4397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FF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>
              <a:latin typeface="Arial" charset="0"/>
            </a:endParaRPr>
          </a:p>
        </p:txBody>
      </p:sp>
      <p:sp>
        <p:nvSpPr>
          <p:cNvPr id="33802" name="Line 9"/>
          <p:cNvSpPr>
            <a:spLocks noChangeShapeType="1"/>
          </p:cNvSpPr>
          <p:nvPr/>
        </p:nvSpPr>
        <p:spPr bwMode="auto">
          <a:xfrm>
            <a:off x="627063" y="6173788"/>
            <a:ext cx="7927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803" name="Freeform 11"/>
          <p:cNvSpPr>
            <a:spLocks/>
          </p:cNvSpPr>
          <p:nvPr/>
        </p:nvSpPr>
        <p:spPr bwMode="auto">
          <a:xfrm>
            <a:off x="4392613" y="1649413"/>
            <a:ext cx="92075" cy="706437"/>
          </a:xfrm>
          <a:custGeom>
            <a:avLst/>
            <a:gdLst>
              <a:gd name="T0" fmla="*/ 2147483647 w 59"/>
              <a:gd name="T1" fmla="*/ 0 h 259"/>
              <a:gd name="T2" fmla="*/ 2147483647 w 59"/>
              <a:gd name="T3" fmla="*/ 2147483647 h 259"/>
              <a:gd name="T4" fmla="*/ 0 w 59"/>
              <a:gd name="T5" fmla="*/ 2147483647 h 259"/>
              <a:gd name="T6" fmla="*/ 2147483647 w 59"/>
              <a:gd name="T7" fmla="*/ 2147483647 h 25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9" h="259">
                <a:moveTo>
                  <a:pt x="58" y="0"/>
                </a:moveTo>
                <a:lnTo>
                  <a:pt x="58" y="258"/>
                </a:lnTo>
                <a:lnTo>
                  <a:pt x="0" y="258"/>
                </a:lnTo>
                <a:lnTo>
                  <a:pt x="58" y="207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3804" name="Freeform 12"/>
          <p:cNvSpPr>
            <a:spLocks/>
          </p:cNvSpPr>
          <p:nvPr/>
        </p:nvSpPr>
        <p:spPr bwMode="auto">
          <a:xfrm>
            <a:off x="4833938" y="1644650"/>
            <a:ext cx="98425" cy="708025"/>
          </a:xfrm>
          <a:custGeom>
            <a:avLst/>
            <a:gdLst>
              <a:gd name="T0" fmla="*/ 0 w 59"/>
              <a:gd name="T1" fmla="*/ 0 h 257"/>
              <a:gd name="T2" fmla="*/ 0 w 59"/>
              <a:gd name="T3" fmla="*/ 2147483647 h 257"/>
              <a:gd name="T4" fmla="*/ 2147483647 w 59"/>
              <a:gd name="T5" fmla="*/ 2147483647 h 257"/>
              <a:gd name="T6" fmla="*/ 0 w 59"/>
              <a:gd name="T7" fmla="*/ 2147483647 h 2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9" h="257">
                <a:moveTo>
                  <a:pt x="0" y="0"/>
                </a:moveTo>
                <a:lnTo>
                  <a:pt x="0" y="256"/>
                </a:lnTo>
                <a:lnTo>
                  <a:pt x="58" y="256"/>
                </a:lnTo>
                <a:lnTo>
                  <a:pt x="0" y="206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 flipH="1">
            <a:off x="2182813" y="2687638"/>
            <a:ext cx="21875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5319713" y="2347913"/>
            <a:ext cx="13620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5319713" y="2705100"/>
            <a:ext cx="13620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flipH="1">
            <a:off x="2120900" y="5321300"/>
            <a:ext cx="224948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2409825" y="2687638"/>
            <a:ext cx="0" cy="2647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2409825" y="5321300"/>
            <a:ext cx="0" cy="852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811" name="Line 20"/>
          <p:cNvSpPr>
            <a:spLocks noChangeShapeType="1"/>
          </p:cNvSpPr>
          <p:nvPr/>
        </p:nvSpPr>
        <p:spPr bwMode="auto">
          <a:xfrm flipV="1">
            <a:off x="7094538" y="4375150"/>
            <a:ext cx="0" cy="1193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812" name="Line 22"/>
          <p:cNvSpPr>
            <a:spLocks noChangeShapeType="1"/>
          </p:cNvSpPr>
          <p:nvPr/>
        </p:nvSpPr>
        <p:spPr bwMode="auto">
          <a:xfrm flipV="1">
            <a:off x="2409825" y="2024063"/>
            <a:ext cx="0" cy="663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813" name="Line 23"/>
          <p:cNvSpPr>
            <a:spLocks noChangeShapeType="1"/>
          </p:cNvSpPr>
          <p:nvPr/>
        </p:nvSpPr>
        <p:spPr bwMode="auto">
          <a:xfrm>
            <a:off x="6165850" y="1692275"/>
            <a:ext cx="0" cy="639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814" name="Line 24"/>
          <p:cNvSpPr>
            <a:spLocks noChangeShapeType="1"/>
          </p:cNvSpPr>
          <p:nvPr/>
        </p:nvSpPr>
        <p:spPr bwMode="auto">
          <a:xfrm flipV="1">
            <a:off x="6165850" y="2711450"/>
            <a:ext cx="0" cy="641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815" name="Rectangle 25"/>
          <p:cNvSpPr>
            <a:spLocks noChangeArrowheads="1"/>
          </p:cNvSpPr>
          <p:nvPr/>
        </p:nvSpPr>
        <p:spPr bwMode="auto">
          <a:xfrm>
            <a:off x="1824038" y="2146300"/>
            <a:ext cx="11668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roof  salt</a:t>
            </a:r>
          </a:p>
        </p:txBody>
      </p:sp>
      <p:sp>
        <p:nvSpPr>
          <p:cNvPr id="33816" name="Rectangle 26"/>
          <p:cNvSpPr>
            <a:spLocks noChangeArrowheads="1"/>
          </p:cNvSpPr>
          <p:nvPr/>
        </p:nvSpPr>
        <p:spPr bwMode="auto">
          <a:xfrm>
            <a:off x="1263650" y="55372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floor salt</a:t>
            </a:r>
          </a:p>
        </p:txBody>
      </p:sp>
      <p:sp>
        <p:nvSpPr>
          <p:cNvPr id="33817" name="Freeform 6"/>
          <p:cNvSpPr>
            <a:spLocks/>
          </p:cNvSpPr>
          <p:nvPr/>
        </p:nvSpPr>
        <p:spPr bwMode="auto">
          <a:xfrm>
            <a:off x="2782888" y="4192588"/>
            <a:ext cx="4265612" cy="1114425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2147483647 h 10000"/>
              <a:gd name="T42" fmla="*/ 2147483647 w 10000"/>
              <a:gd name="T43" fmla="*/ 2147483647 h 10000"/>
              <a:gd name="T44" fmla="*/ 2147483647 w 10000"/>
              <a:gd name="T45" fmla="*/ 2147483647 h 10000"/>
              <a:gd name="T46" fmla="*/ 2147483647 w 10000"/>
              <a:gd name="T47" fmla="*/ 2147483647 h 10000"/>
              <a:gd name="T48" fmla="*/ 2147483647 w 10000"/>
              <a:gd name="T49" fmla="*/ 2147483647 h 10000"/>
              <a:gd name="T50" fmla="*/ 2147483647 w 10000"/>
              <a:gd name="T51" fmla="*/ 2147483647 h 10000"/>
              <a:gd name="T52" fmla="*/ 2147483647 w 10000"/>
              <a:gd name="T53" fmla="*/ 2147483647 h 10000"/>
              <a:gd name="T54" fmla="*/ 2147483647 w 10000"/>
              <a:gd name="T55" fmla="*/ 2147483647 h 10000"/>
              <a:gd name="T56" fmla="*/ 2147483647 w 10000"/>
              <a:gd name="T57" fmla="*/ 2147483647 h 10000"/>
              <a:gd name="T58" fmla="*/ 2147483647 w 10000"/>
              <a:gd name="T59" fmla="*/ 2147483647 h 10000"/>
              <a:gd name="T60" fmla="*/ 2147483647 w 10000"/>
              <a:gd name="T61" fmla="*/ 2147483647 h 10000"/>
              <a:gd name="T62" fmla="*/ 2147483647 w 10000"/>
              <a:gd name="T63" fmla="*/ 2147483647 h 10000"/>
              <a:gd name="T64" fmla="*/ 2147483647 w 10000"/>
              <a:gd name="T65" fmla="*/ 2147483647 h 10000"/>
              <a:gd name="T66" fmla="*/ 2147483647 w 10000"/>
              <a:gd name="T67" fmla="*/ 2147483647 h 10000"/>
              <a:gd name="T68" fmla="*/ 2147483647 w 10000"/>
              <a:gd name="T69" fmla="*/ 2147483647 h 10000"/>
              <a:gd name="T70" fmla="*/ 2147483647 w 10000"/>
              <a:gd name="T71" fmla="*/ 2147483647 h 10000"/>
              <a:gd name="T72" fmla="*/ 2147483647 w 10000"/>
              <a:gd name="T73" fmla="*/ 2147483647 h 10000"/>
              <a:gd name="T74" fmla="*/ 2147483647 w 10000"/>
              <a:gd name="T75" fmla="*/ 2147483647 h 10000"/>
              <a:gd name="T76" fmla="*/ 2147483647 w 10000"/>
              <a:gd name="T77" fmla="*/ 2147483647 h 10000"/>
              <a:gd name="T78" fmla="*/ 2147483647 w 10000"/>
              <a:gd name="T79" fmla="*/ 2147483647 h 10000"/>
              <a:gd name="T80" fmla="*/ 2147483647 w 10000"/>
              <a:gd name="T81" fmla="*/ 2147483647 h 10000"/>
              <a:gd name="T82" fmla="*/ 2147483647 w 10000"/>
              <a:gd name="T83" fmla="*/ 2147483647 h 10000"/>
              <a:gd name="T84" fmla="*/ 2147483647 w 10000"/>
              <a:gd name="T85" fmla="*/ 2147483647 h 10000"/>
              <a:gd name="T86" fmla="*/ 2147483647 w 10000"/>
              <a:gd name="T87" fmla="*/ 2147483647 h 10000"/>
              <a:gd name="T88" fmla="*/ 2147483647 w 10000"/>
              <a:gd name="T89" fmla="*/ 0 h 10000"/>
              <a:gd name="T90" fmla="*/ 2147483647 w 10000"/>
              <a:gd name="T91" fmla="*/ 0 h 1000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0000" h="10000">
                <a:moveTo>
                  <a:pt x="531" y="326"/>
                </a:moveTo>
                <a:cubicBezTo>
                  <a:pt x="495" y="459"/>
                  <a:pt x="405" y="800"/>
                  <a:pt x="357" y="966"/>
                </a:cubicBezTo>
                <a:cubicBezTo>
                  <a:pt x="333" y="1019"/>
                  <a:pt x="269" y="1235"/>
                  <a:pt x="245" y="1323"/>
                </a:cubicBezTo>
                <a:cubicBezTo>
                  <a:pt x="234" y="1381"/>
                  <a:pt x="223" y="1438"/>
                  <a:pt x="212" y="1496"/>
                </a:cubicBezTo>
                <a:cubicBezTo>
                  <a:pt x="196" y="1528"/>
                  <a:pt x="181" y="1561"/>
                  <a:pt x="165" y="1593"/>
                </a:cubicBezTo>
                <a:cubicBezTo>
                  <a:pt x="154" y="1642"/>
                  <a:pt x="144" y="1691"/>
                  <a:pt x="133" y="1740"/>
                </a:cubicBezTo>
                <a:cubicBezTo>
                  <a:pt x="122" y="1797"/>
                  <a:pt x="112" y="1855"/>
                  <a:pt x="101" y="1912"/>
                </a:cubicBezTo>
                <a:cubicBezTo>
                  <a:pt x="90" y="1961"/>
                  <a:pt x="92" y="1888"/>
                  <a:pt x="81" y="1938"/>
                </a:cubicBezTo>
                <a:cubicBezTo>
                  <a:pt x="76" y="1994"/>
                  <a:pt x="46" y="2052"/>
                  <a:pt x="41" y="2109"/>
                </a:cubicBezTo>
                <a:cubicBezTo>
                  <a:pt x="36" y="2159"/>
                  <a:pt x="41" y="2329"/>
                  <a:pt x="36" y="2378"/>
                </a:cubicBezTo>
                <a:cubicBezTo>
                  <a:pt x="31" y="2435"/>
                  <a:pt x="25" y="2492"/>
                  <a:pt x="20" y="2549"/>
                </a:cubicBezTo>
                <a:cubicBezTo>
                  <a:pt x="15" y="2597"/>
                  <a:pt x="9" y="2648"/>
                  <a:pt x="4" y="2696"/>
                </a:cubicBezTo>
                <a:cubicBezTo>
                  <a:pt x="-1" y="2855"/>
                  <a:pt x="1" y="3295"/>
                  <a:pt x="4" y="3520"/>
                </a:cubicBezTo>
                <a:cubicBezTo>
                  <a:pt x="9" y="3700"/>
                  <a:pt x="19" y="3864"/>
                  <a:pt x="24" y="4044"/>
                </a:cubicBezTo>
                <a:cubicBezTo>
                  <a:pt x="40" y="4212"/>
                  <a:pt x="66" y="4404"/>
                  <a:pt x="85" y="4510"/>
                </a:cubicBezTo>
                <a:cubicBezTo>
                  <a:pt x="110" y="4673"/>
                  <a:pt x="149" y="4917"/>
                  <a:pt x="173" y="5026"/>
                </a:cubicBezTo>
                <a:cubicBezTo>
                  <a:pt x="189" y="5066"/>
                  <a:pt x="216" y="5123"/>
                  <a:pt x="233" y="5163"/>
                </a:cubicBezTo>
                <a:cubicBezTo>
                  <a:pt x="253" y="5212"/>
                  <a:pt x="272" y="5268"/>
                  <a:pt x="293" y="5319"/>
                </a:cubicBezTo>
                <a:cubicBezTo>
                  <a:pt x="314" y="5368"/>
                  <a:pt x="336" y="5416"/>
                  <a:pt x="357" y="5465"/>
                </a:cubicBezTo>
                <a:cubicBezTo>
                  <a:pt x="433" y="5551"/>
                  <a:pt x="621" y="5752"/>
                  <a:pt x="745" y="5834"/>
                </a:cubicBezTo>
                <a:lnTo>
                  <a:pt x="1098" y="5956"/>
                </a:lnTo>
                <a:lnTo>
                  <a:pt x="1759" y="6864"/>
                </a:lnTo>
                <a:lnTo>
                  <a:pt x="2130" y="7329"/>
                </a:lnTo>
                <a:lnTo>
                  <a:pt x="2752" y="8513"/>
                </a:lnTo>
                <a:lnTo>
                  <a:pt x="3691" y="8504"/>
                </a:lnTo>
                <a:lnTo>
                  <a:pt x="4126" y="9093"/>
                </a:lnTo>
                <a:cubicBezTo>
                  <a:pt x="4232" y="9396"/>
                  <a:pt x="4340" y="9697"/>
                  <a:pt x="4448" y="10000"/>
                </a:cubicBezTo>
                <a:lnTo>
                  <a:pt x="5044" y="9894"/>
                </a:lnTo>
                <a:lnTo>
                  <a:pt x="5479" y="9279"/>
                </a:lnTo>
                <a:cubicBezTo>
                  <a:pt x="5580" y="9060"/>
                  <a:pt x="5691" y="8811"/>
                  <a:pt x="5793" y="8592"/>
                </a:cubicBezTo>
                <a:cubicBezTo>
                  <a:pt x="5857" y="8453"/>
                  <a:pt x="5923" y="8314"/>
                  <a:pt x="5987" y="8174"/>
                </a:cubicBezTo>
                <a:cubicBezTo>
                  <a:pt x="6098" y="8131"/>
                  <a:pt x="6212" y="8165"/>
                  <a:pt x="6323" y="8122"/>
                </a:cubicBezTo>
                <a:lnTo>
                  <a:pt x="6541" y="7911"/>
                </a:lnTo>
                <a:cubicBezTo>
                  <a:pt x="6594" y="7875"/>
                  <a:pt x="6650" y="7946"/>
                  <a:pt x="6703" y="7910"/>
                </a:cubicBezTo>
                <a:lnTo>
                  <a:pt x="6981" y="7639"/>
                </a:lnTo>
                <a:lnTo>
                  <a:pt x="7697" y="6999"/>
                </a:lnTo>
                <a:lnTo>
                  <a:pt x="8329" y="5602"/>
                </a:lnTo>
                <a:lnTo>
                  <a:pt x="8714" y="4867"/>
                </a:lnTo>
                <a:lnTo>
                  <a:pt x="9198" y="4363"/>
                </a:lnTo>
                <a:cubicBezTo>
                  <a:pt x="9202" y="4353"/>
                  <a:pt x="9207" y="4282"/>
                  <a:pt x="9211" y="4272"/>
                </a:cubicBezTo>
                <a:lnTo>
                  <a:pt x="9699" y="3330"/>
                </a:lnTo>
                <a:cubicBezTo>
                  <a:pt x="9756" y="2981"/>
                  <a:pt x="9802" y="2724"/>
                  <a:pt x="9859" y="2375"/>
                </a:cubicBezTo>
                <a:cubicBezTo>
                  <a:pt x="9891" y="2148"/>
                  <a:pt x="9901" y="2276"/>
                  <a:pt x="9919" y="2044"/>
                </a:cubicBezTo>
                <a:cubicBezTo>
                  <a:pt x="9937" y="1812"/>
                  <a:pt x="9951" y="1310"/>
                  <a:pt x="9969" y="982"/>
                </a:cubicBezTo>
                <a:cubicBezTo>
                  <a:pt x="10010" y="655"/>
                  <a:pt x="9959" y="327"/>
                  <a:pt x="10000" y="0"/>
                </a:cubicBezTo>
                <a:lnTo>
                  <a:pt x="582" y="0"/>
                </a:lnTo>
              </a:path>
            </a:pathLst>
          </a:custGeom>
          <a:gradFill rotWithShape="0">
            <a:gsLst>
              <a:gs pos="0">
                <a:srgbClr val="DABE78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3818" name="Line 19"/>
          <p:cNvSpPr>
            <a:spLocks noChangeShapeType="1"/>
          </p:cNvSpPr>
          <p:nvPr/>
        </p:nvSpPr>
        <p:spPr bwMode="auto">
          <a:xfrm>
            <a:off x="2832100" y="4910138"/>
            <a:ext cx="0" cy="6746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819" name="Line 21"/>
          <p:cNvSpPr>
            <a:spLocks noChangeShapeType="1"/>
          </p:cNvSpPr>
          <p:nvPr/>
        </p:nvSpPr>
        <p:spPr bwMode="auto">
          <a:xfrm>
            <a:off x="2832100" y="5478463"/>
            <a:ext cx="429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820" name="Rectangle 39"/>
          <p:cNvSpPr>
            <a:spLocks noChangeArrowheads="1"/>
          </p:cNvSpPr>
          <p:nvPr/>
        </p:nvSpPr>
        <p:spPr bwMode="auto">
          <a:xfrm>
            <a:off x="5514975" y="4305300"/>
            <a:ext cx="97155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BRINE</a:t>
            </a:r>
          </a:p>
        </p:txBody>
      </p:sp>
      <p:sp>
        <p:nvSpPr>
          <p:cNvPr id="33821" name="Arc 43"/>
          <p:cNvSpPr>
            <a:spLocks/>
          </p:cNvSpPr>
          <p:nvPr/>
        </p:nvSpPr>
        <p:spPr bwMode="auto">
          <a:xfrm rot="2999665" flipV="1">
            <a:off x="4207669" y="4990306"/>
            <a:ext cx="476250" cy="1603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822" name="Arc 44"/>
          <p:cNvSpPr>
            <a:spLocks/>
          </p:cNvSpPr>
          <p:nvPr/>
        </p:nvSpPr>
        <p:spPr bwMode="auto">
          <a:xfrm rot="-2205069" flipH="1" flipV="1">
            <a:off x="4679950" y="5043488"/>
            <a:ext cx="476250" cy="1603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823" name="Line 35"/>
          <p:cNvSpPr>
            <a:spLocks noChangeShapeType="1"/>
          </p:cNvSpPr>
          <p:nvPr/>
        </p:nvSpPr>
        <p:spPr bwMode="auto">
          <a:xfrm flipV="1">
            <a:off x="7085013" y="4117975"/>
            <a:ext cx="1474787" cy="4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824" name="Rectangle 28"/>
          <p:cNvSpPr>
            <a:spLocks noChangeArrowheads="1"/>
          </p:cNvSpPr>
          <p:nvPr/>
        </p:nvSpPr>
        <p:spPr bwMode="auto">
          <a:xfrm>
            <a:off x="4438650" y="5416550"/>
            <a:ext cx="777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width</a:t>
            </a:r>
          </a:p>
        </p:txBody>
      </p:sp>
      <p:sp>
        <p:nvSpPr>
          <p:cNvPr id="33825" name="Rectangle 31"/>
          <p:cNvSpPr>
            <a:spLocks noChangeArrowheads="1"/>
          </p:cNvSpPr>
          <p:nvPr/>
        </p:nvSpPr>
        <p:spPr bwMode="auto">
          <a:xfrm rot="-5400000">
            <a:off x="1760538" y="3724275"/>
            <a:ext cx="87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height</a:t>
            </a:r>
          </a:p>
        </p:txBody>
      </p:sp>
      <p:sp>
        <p:nvSpPr>
          <p:cNvPr id="33826" name="Rectangle 32"/>
          <p:cNvSpPr>
            <a:spLocks noChangeArrowheads="1"/>
          </p:cNvSpPr>
          <p:nvPr/>
        </p:nvSpPr>
        <p:spPr bwMode="auto">
          <a:xfrm>
            <a:off x="5797550" y="2322513"/>
            <a:ext cx="96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rathole</a:t>
            </a:r>
          </a:p>
        </p:txBody>
      </p:sp>
      <p:sp>
        <p:nvSpPr>
          <p:cNvPr id="33827" name="Rectangle 33"/>
          <p:cNvSpPr>
            <a:spLocks noChangeArrowheads="1"/>
          </p:cNvSpPr>
          <p:nvPr/>
        </p:nvSpPr>
        <p:spPr bwMode="auto">
          <a:xfrm>
            <a:off x="3533775" y="2165350"/>
            <a:ext cx="73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shoe</a:t>
            </a:r>
          </a:p>
        </p:txBody>
      </p:sp>
      <p:sp>
        <p:nvSpPr>
          <p:cNvPr id="33828" name="Rectangle 34"/>
          <p:cNvSpPr>
            <a:spLocks noChangeArrowheads="1"/>
          </p:cNvSpPr>
          <p:nvPr/>
        </p:nvSpPr>
        <p:spPr bwMode="auto">
          <a:xfrm>
            <a:off x="4818063" y="1547813"/>
            <a:ext cx="919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casing</a:t>
            </a:r>
          </a:p>
        </p:txBody>
      </p:sp>
      <p:sp>
        <p:nvSpPr>
          <p:cNvPr id="33829" name="Rectangle 36"/>
          <p:cNvSpPr>
            <a:spLocks noChangeArrowheads="1"/>
          </p:cNvSpPr>
          <p:nvPr/>
        </p:nvSpPr>
        <p:spPr bwMode="auto">
          <a:xfrm>
            <a:off x="7310438" y="3735388"/>
            <a:ext cx="1060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spacing</a:t>
            </a:r>
          </a:p>
        </p:txBody>
      </p:sp>
      <p:sp>
        <p:nvSpPr>
          <p:cNvPr id="33830" name="Rectangle 37"/>
          <p:cNvSpPr>
            <a:spLocks noChangeArrowheads="1"/>
          </p:cNvSpPr>
          <p:nvPr/>
        </p:nvSpPr>
        <p:spPr bwMode="auto">
          <a:xfrm>
            <a:off x="7005638" y="1622425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top of salt</a:t>
            </a:r>
          </a:p>
        </p:txBody>
      </p:sp>
      <p:sp>
        <p:nvSpPr>
          <p:cNvPr id="33831" name="Rectangle 38"/>
          <p:cNvSpPr>
            <a:spLocks noChangeArrowheads="1"/>
          </p:cNvSpPr>
          <p:nvPr/>
        </p:nvSpPr>
        <p:spPr bwMode="auto">
          <a:xfrm>
            <a:off x="5262563" y="3457575"/>
            <a:ext cx="10144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free air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volume</a:t>
            </a: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4622800" y="1622425"/>
            <a:ext cx="88900" cy="35766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>
              <a:latin typeface="Arial" charset="0"/>
            </a:endParaRPr>
          </a:p>
        </p:txBody>
      </p:sp>
      <p:grpSp>
        <p:nvGrpSpPr>
          <p:cNvPr id="33833" name="Group 1"/>
          <p:cNvGrpSpPr>
            <a:grpSpLocks/>
          </p:cNvGrpSpPr>
          <p:nvPr/>
        </p:nvGrpSpPr>
        <p:grpSpPr bwMode="auto">
          <a:xfrm>
            <a:off x="4575175" y="1622425"/>
            <a:ext cx="180975" cy="1096963"/>
            <a:chOff x="4575175" y="1622425"/>
            <a:chExt cx="180975" cy="2119313"/>
          </a:xfrm>
        </p:grpSpPr>
        <p:sp>
          <p:nvSpPr>
            <p:cNvPr id="33844" name="Line 41"/>
            <p:cNvSpPr>
              <a:spLocks noChangeShapeType="1"/>
            </p:cNvSpPr>
            <p:nvPr/>
          </p:nvSpPr>
          <p:spPr bwMode="auto">
            <a:xfrm>
              <a:off x="4575175" y="1622425"/>
              <a:ext cx="0" cy="2119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845" name="Line 42"/>
            <p:cNvSpPr>
              <a:spLocks noChangeShapeType="1"/>
            </p:cNvSpPr>
            <p:nvPr/>
          </p:nvSpPr>
          <p:spPr bwMode="auto">
            <a:xfrm>
              <a:off x="4756150" y="1622425"/>
              <a:ext cx="0" cy="2119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3834" name="Arc 45"/>
          <p:cNvSpPr>
            <a:spLocks/>
          </p:cNvSpPr>
          <p:nvPr/>
        </p:nvSpPr>
        <p:spPr bwMode="auto">
          <a:xfrm rot="19241307" flipV="1">
            <a:off x="4233863" y="2878138"/>
            <a:ext cx="415925" cy="122237"/>
          </a:xfrm>
          <a:custGeom>
            <a:avLst/>
            <a:gdLst>
              <a:gd name="T0" fmla="*/ 2147483647 w 43200"/>
              <a:gd name="T1" fmla="*/ 2147483647 h 28649"/>
              <a:gd name="T2" fmla="*/ 2147483647 w 43200"/>
              <a:gd name="T3" fmla="*/ 2147483647 h 28649"/>
              <a:gd name="T4" fmla="*/ 2147483647 w 43200"/>
              <a:gd name="T5" fmla="*/ 2147483647 h 286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8649" fill="none" extrusionOk="0">
                <a:moveTo>
                  <a:pt x="1182" y="28648"/>
                </a:moveTo>
                <a:cubicBezTo>
                  <a:pt x="399" y="26381"/>
                  <a:pt x="0" y="2399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8649" stroke="0" extrusionOk="0">
                <a:moveTo>
                  <a:pt x="1182" y="28648"/>
                </a:moveTo>
                <a:cubicBezTo>
                  <a:pt x="399" y="26381"/>
                  <a:pt x="0" y="2399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1182" y="2864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835" name="Arc 46"/>
          <p:cNvSpPr>
            <a:spLocks/>
          </p:cNvSpPr>
          <p:nvPr/>
        </p:nvSpPr>
        <p:spPr bwMode="auto">
          <a:xfrm rot="1906297" flipH="1" flipV="1">
            <a:off x="4710113" y="2878138"/>
            <a:ext cx="415925" cy="122237"/>
          </a:xfrm>
          <a:custGeom>
            <a:avLst/>
            <a:gdLst>
              <a:gd name="T0" fmla="*/ 2147483647 w 43200"/>
              <a:gd name="T1" fmla="*/ 2147483647 h 28649"/>
              <a:gd name="T2" fmla="*/ 2147483647 w 43200"/>
              <a:gd name="T3" fmla="*/ 2147483647 h 28649"/>
              <a:gd name="T4" fmla="*/ 2147483647 w 43200"/>
              <a:gd name="T5" fmla="*/ 2147483647 h 286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8649" fill="none" extrusionOk="0">
                <a:moveTo>
                  <a:pt x="1182" y="28648"/>
                </a:moveTo>
                <a:cubicBezTo>
                  <a:pt x="399" y="26381"/>
                  <a:pt x="0" y="2399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8649" stroke="0" extrusionOk="0">
                <a:moveTo>
                  <a:pt x="1182" y="28648"/>
                </a:moveTo>
                <a:cubicBezTo>
                  <a:pt x="399" y="26381"/>
                  <a:pt x="0" y="2399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1182" y="2864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836" name="Text Box 47"/>
          <p:cNvSpPr txBox="1">
            <a:spLocks noChangeArrowheads="1"/>
          </p:cNvSpPr>
          <p:nvPr/>
        </p:nvSpPr>
        <p:spPr bwMode="auto">
          <a:xfrm>
            <a:off x="3349625" y="1547813"/>
            <a:ext cx="1003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tubings</a:t>
            </a:r>
            <a:endParaRPr lang="en-CA" altLang="en-US" sz="2000">
              <a:latin typeface="Arial" charset="0"/>
            </a:endParaRPr>
          </a:p>
        </p:txBody>
      </p:sp>
      <p:sp>
        <p:nvSpPr>
          <p:cNvPr id="33837" name="Line 48"/>
          <p:cNvSpPr>
            <a:spLocks noChangeShapeType="1"/>
          </p:cNvSpPr>
          <p:nvPr/>
        </p:nvSpPr>
        <p:spPr bwMode="auto">
          <a:xfrm>
            <a:off x="927100" y="1617663"/>
            <a:ext cx="0" cy="310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838" name="Text Box 49"/>
          <p:cNvSpPr txBox="1">
            <a:spLocks noChangeArrowheads="1"/>
          </p:cNvSpPr>
          <p:nvPr/>
        </p:nvSpPr>
        <p:spPr bwMode="auto">
          <a:xfrm>
            <a:off x="314325" y="4656138"/>
            <a:ext cx="1411288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charset="0"/>
              </a:rPr>
              <a:t>500 - 2000 m</a:t>
            </a:r>
          </a:p>
        </p:txBody>
      </p:sp>
      <p:sp>
        <p:nvSpPr>
          <p:cNvPr id="33839" name="Rectangle 52"/>
          <p:cNvSpPr>
            <a:spLocks noChangeArrowheads="1"/>
          </p:cNvSpPr>
          <p:nvPr/>
        </p:nvSpPr>
        <p:spPr bwMode="auto">
          <a:xfrm>
            <a:off x="8493125" y="1616075"/>
            <a:ext cx="163513" cy="4918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>
              <a:latin typeface="Arial" charset="0"/>
            </a:endParaRPr>
          </a:p>
        </p:txBody>
      </p:sp>
      <p:sp>
        <p:nvSpPr>
          <p:cNvPr id="33840" name="Freeform 54"/>
          <p:cNvSpPr>
            <a:spLocks/>
          </p:cNvSpPr>
          <p:nvPr/>
        </p:nvSpPr>
        <p:spPr bwMode="auto">
          <a:xfrm>
            <a:off x="4475163" y="2360613"/>
            <a:ext cx="9525" cy="344487"/>
          </a:xfrm>
          <a:custGeom>
            <a:avLst/>
            <a:gdLst>
              <a:gd name="T0" fmla="*/ 0 w 6"/>
              <a:gd name="T1" fmla="*/ 0 h 217"/>
              <a:gd name="T2" fmla="*/ 2147483647 w 6"/>
              <a:gd name="T3" fmla="*/ 2147483647 h 217"/>
              <a:gd name="T4" fmla="*/ 2147483647 w 6"/>
              <a:gd name="T5" fmla="*/ 2147483647 h 217"/>
              <a:gd name="T6" fmla="*/ 2147483647 w 6"/>
              <a:gd name="T7" fmla="*/ 2147483647 h 217"/>
              <a:gd name="T8" fmla="*/ 2147483647 w 6"/>
              <a:gd name="T9" fmla="*/ 2147483647 h 217"/>
              <a:gd name="T10" fmla="*/ 2147483647 w 6"/>
              <a:gd name="T11" fmla="*/ 2147483647 h 217"/>
              <a:gd name="T12" fmla="*/ 2147483647 w 6"/>
              <a:gd name="T13" fmla="*/ 2147483647 h 2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" h="217">
                <a:moveTo>
                  <a:pt x="0" y="0"/>
                </a:moveTo>
                <a:cubicBezTo>
                  <a:pt x="1" y="22"/>
                  <a:pt x="0" y="13"/>
                  <a:pt x="3" y="29"/>
                </a:cubicBezTo>
                <a:cubicBezTo>
                  <a:pt x="4" y="33"/>
                  <a:pt x="6" y="41"/>
                  <a:pt x="6" y="41"/>
                </a:cubicBezTo>
                <a:cubicBezTo>
                  <a:pt x="5" y="61"/>
                  <a:pt x="3" y="81"/>
                  <a:pt x="2" y="101"/>
                </a:cubicBezTo>
                <a:cubicBezTo>
                  <a:pt x="2" y="115"/>
                  <a:pt x="2" y="129"/>
                  <a:pt x="3" y="143"/>
                </a:cubicBezTo>
                <a:cubicBezTo>
                  <a:pt x="3" y="150"/>
                  <a:pt x="2" y="165"/>
                  <a:pt x="2" y="165"/>
                </a:cubicBezTo>
                <a:cubicBezTo>
                  <a:pt x="3" y="182"/>
                  <a:pt x="6" y="200"/>
                  <a:pt x="6" y="217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3841" name="Freeform 55"/>
          <p:cNvSpPr>
            <a:spLocks/>
          </p:cNvSpPr>
          <p:nvPr/>
        </p:nvSpPr>
        <p:spPr bwMode="auto">
          <a:xfrm>
            <a:off x="4841875" y="2355850"/>
            <a:ext cx="9525" cy="344488"/>
          </a:xfrm>
          <a:custGeom>
            <a:avLst/>
            <a:gdLst>
              <a:gd name="T0" fmla="*/ 0 w 6"/>
              <a:gd name="T1" fmla="*/ 0 h 217"/>
              <a:gd name="T2" fmla="*/ 2147483647 w 6"/>
              <a:gd name="T3" fmla="*/ 2147483647 h 217"/>
              <a:gd name="T4" fmla="*/ 2147483647 w 6"/>
              <a:gd name="T5" fmla="*/ 2147483647 h 217"/>
              <a:gd name="T6" fmla="*/ 2147483647 w 6"/>
              <a:gd name="T7" fmla="*/ 2147483647 h 217"/>
              <a:gd name="T8" fmla="*/ 2147483647 w 6"/>
              <a:gd name="T9" fmla="*/ 2147483647 h 217"/>
              <a:gd name="T10" fmla="*/ 2147483647 w 6"/>
              <a:gd name="T11" fmla="*/ 2147483647 h 217"/>
              <a:gd name="T12" fmla="*/ 2147483647 w 6"/>
              <a:gd name="T13" fmla="*/ 2147483647 h 217"/>
              <a:gd name="T14" fmla="*/ 2147483647 w 6"/>
              <a:gd name="T15" fmla="*/ 2147483647 h 2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" h="217">
                <a:moveTo>
                  <a:pt x="0" y="0"/>
                </a:moveTo>
                <a:cubicBezTo>
                  <a:pt x="1" y="22"/>
                  <a:pt x="0" y="13"/>
                  <a:pt x="3" y="29"/>
                </a:cubicBezTo>
                <a:cubicBezTo>
                  <a:pt x="4" y="33"/>
                  <a:pt x="6" y="41"/>
                  <a:pt x="6" y="41"/>
                </a:cubicBezTo>
                <a:cubicBezTo>
                  <a:pt x="6" y="51"/>
                  <a:pt x="5" y="64"/>
                  <a:pt x="4" y="74"/>
                </a:cubicBezTo>
                <a:cubicBezTo>
                  <a:pt x="3" y="84"/>
                  <a:pt x="2" y="90"/>
                  <a:pt x="2" y="101"/>
                </a:cubicBezTo>
                <a:cubicBezTo>
                  <a:pt x="2" y="115"/>
                  <a:pt x="2" y="129"/>
                  <a:pt x="3" y="143"/>
                </a:cubicBezTo>
                <a:cubicBezTo>
                  <a:pt x="3" y="150"/>
                  <a:pt x="2" y="165"/>
                  <a:pt x="2" y="165"/>
                </a:cubicBezTo>
                <a:cubicBezTo>
                  <a:pt x="3" y="182"/>
                  <a:pt x="6" y="200"/>
                  <a:pt x="6" y="217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4487863" y="2308225"/>
            <a:ext cx="84137" cy="254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53" name="Rectangle 52"/>
          <p:cNvSpPr/>
          <p:nvPr/>
        </p:nvSpPr>
        <p:spPr>
          <a:xfrm>
            <a:off x="4757738" y="2308225"/>
            <a:ext cx="84137" cy="25241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740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Problem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Large pancake salt caverns have an inherent problem:  </a:t>
            </a:r>
            <a:r>
              <a:rPr lang="en-CA" dirty="0" smtClean="0">
                <a:solidFill>
                  <a:srgbClr val="FF0000"/>
                </a:solidFill>
              </a:rPr>
              <a:t>Limited size or collapse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50027-7D5B-48F7-9079-CA77D227E40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" name="图片 3" descr="淮资1井 0度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3375" y="3127224"/>
            <a:ext cx="3843425" cy="1909233"/>
          </a:xfrm>
          <a:prstGeom prst="rect">
            <a:avLst/>
          </a:prstGeom>
        </p:spPr>
      </p:pic>
      <p:pic>
        <p:nvPicPr>
          <p:cNvPr id="6" name="图片 4" descr="淮资1井 90度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318" y="3127224"/>
            <a:ext cx="4545642" cy="19092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921" y="5076024"/>
            <a:ext cx="4035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Pancake Salt Cavern</a:t>
            </a:r>
            <a:endParaRPr lang="en-CA" sz="3200" dirty="0"/>
          </a:p>
        </p:txBody>
      </p:sp>
      <p:sp>
        <p:nvSpPr>
          <p:cNvPr id="8" name="Rectangle 7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4843375" y="5117578"/>
            <a:ext cx="3555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Collapsed Cavern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ChangeArrowheads="1"/>
          </p:cNvSpPr>
          <p:nvPr/>
        </p:nvSpPr>
        <p:spPr bwMode="auto">
          <a:xfrm>
            <a:off x="519113" y="1314450"/>
            <a:ext cx="8035925" cy="53625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09613" y="1609352"/>
            <a:ext cx="7661275" cy="3927475"/>
            <a:chOff x="586" y="1042"/>
            <a:chExt cx="4609" cy="2474"/>
          </a:xfrm>
          <a:solidFill>
            <a:schemeClr val="bg1"/>
          </a:solidFill>
        </p:grpSpPr>
        <p:sp>
          <p:nvSpPr>
            <p:cNvPr id="165896" name="Rectangle 8" descr="Large grid"/>
            <p:cNvSpPr>
              <a:spLocks noChangeArrowheads="1"/>
            </p:cNvSpPr>
            <p:nvPr/>
          </p:nvSpPr>
          <p:spPr bwMode="auto">
            <a:xfrm>
              <a:off x="586" y="1396"/>
              <a:ext cx="4609" cy="17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65897" name="Rectangle 9"/>
            <p:cNvSpPr>
              <a:spLocks noChangeArrowheads="1"/>
            </p:cNvSpPr>
            <p:nvPr/>
          </p:nvSpPr>
          <p:spPr bwMode="auto">
            <a:xfrm>
              <a:off x="586" y="1042"/>
              <a:ext cx="4609" cy="35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65898" name="Line 10"/>
            <p:cNvSpPr>
              <a:spLocks noChangeShapeType="1"/>
            </p:cNvSpPr>
            <p:nvPr/>
          </p:nvSpPr>
          <p:spPr bwMode="auto">
            <a:xfrm>
              <a:off x="586" y="1396"/>
              <a:ext cx="4609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65899" name="Rectangle 11"/>
            <p:cNvSpPr>
              <a:spLocks noChangeArrowheads="1"/>
            </p:cNvSpPr>
            <p:nvPr/>
          </p:nvSpPr>
          <p:spPr bwMode="auto">
            <a:xfrm flipV="1">
              <a:off x="586" y="3164"/>
              <a:ext cx="4609" cy="3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65900" name="Line 12"/>
            <p:cNvSpPr>
              <a:spLocks noChangeShapeType="1"/>
            </p:cNvSpPr>
            <p:nvPr/>
          </p:nvSpPr>
          <p:spPr bwMode="auto">
            <a:xfrm flipV="1">
              <a:off x="586" y="3164"/>
              <a:ext cx="4609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782638" y="2197100"/>
            <a:ext cx="7605712" cy="2803525"/>
          </a:xfrm>
          <a:prstGeom prst="rect">
            <a:avLst/>
          </a:prstGeom>
          <a:solidFill>
            <a:srgbClr val="FFFF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 dirty="0"/>
          </a:p>
        </p:txBody>
      </p:sp>
      <p:sp>
        <p:nvSpPr>
          <p:cNvPr id="36869" name="Oval 13"/>
          <p:cNvSpPr>
            <a:spLocks noChangeArrowheads="1"/>
          </p:cNvSpPr>
          <p:nvPr/>
        </p:nvSpPr>
        <p:spPr bwMode="auto">
          <a:xfrm>
            <a:off x="1808163" y="2544763"/>
            <a:ext cx="3516312" cy="204311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>
              <a:latin typeface="Times New Roman" pitchFamily="18" charset="0"/>
            </a:endParaRPr>
          </a:p>
        </p:txBody>
      </p:sp>
      <p:sp>
        <p:nvSpPr>
          <p:cNvPr id="36870" name="Rectangle 399"/>
          <p:cNvSpPr>
            <a:spLocks noChangeArrowheads="1"/>
          </p:cNvSpPr>
          <p:nvPr/>
        </p:nvSpPr>
        <p:spPr bwMode="auto">
          <a:xfrm>
            <a:off x="701675" y="5000625"/>
            <a:ext cx="7685088" cy="379413"/>
          </a:xfrm>
          <a:prstGeom prst="rect">
            <a:avLst/>
          </a:prstGeom>
          <a:gradFill rotWithShape="0">
            <a:gsLst>
              <a:gs pos="0">
                <a:srgbClr val="66FF33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charset="0"/>
            </a:endParaRPr>
          </a:p>
        </p:txBody>
      </p:sp>
      <p:sp>
        <p:nvSpPr>
          <p:cNvPr id="36871" name="Rectangle 400"/>
          <p:cNvSpPr>
            <a:spLocks noChangeArrowheads="1"/>
          </p:cNvSpPr>
          <p:nvPr/>
        </p:nvSpPr>
        <p:spPr bwMode="auto">
          <a:xfrm>
            <a:off x="715963" y="1362075"/>
            <a:ext cx="7642225" cy="793750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charset="0"/>
            </a:endParaRP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Gallery Stress </a:t>
            </a:r>
            <a:r>
              <a:rPr lang="en-US" dirty="0"/>
              <a:t>Redistribution</a:t>
            </a:r>
          </a:p>
        </p:txBody>
      </p:sp>
      <p:sp>
        <p:nvSpPr>
          <p:cNvPr id="36873" name="Arc 14"/>
          <p:cNvSpPr>
            <a:spLocks/>
          </p:cNvSpPr>
          <p:nvPr/>
        </p:nvSpPr>
        <p:spPr bwMode="auto">
          <a:xfrm flipH="1" flipV="1">
            <a:off x="1709738" y="3578225"/>
            <a:ext cx="763587" cy="536575"/>
          </a:xfrm>
          <a:custGeom>
            <a:avLst/>
            <a:gdLst>
              <a:gd name="T0" fmla="*/ 2147483647 w 21600"/>
              <a:gd name="T1" fmla="*/ 0 h 16256"/>
              <a:gd name="T2" fmla="*/ 2147483647 w 21600"/>
              <a:gd name="T3" fmla="*/ 2147483647 h 16256"/>
              <a:gd name="T4" fmla="*/ 0 w 21600"/>
              <a:gd name="T5" fmla="*/ 2147483647 h 16256"/>
              <a:gd name="T6" fmla="*/ 0 60000 65536"/>
              <a:gd name="T7" fmla="*/ 0 60000 65536"/>
              <a:gd name="T8" fmla="*/ 0 60000 65536"/>
              <a:gd name="T9" fmla="*/ 0 w 21600"/>
              <a:gd name="T10" fmla="*/ 0 h 16256"/>
              <a:gd name="T11" fmla="*/ 21600 w 21600"/>
              <a:gd name="T12" fmla="*/ 16256 h 16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256" fill="none" extrusionOk="0">
                <a:moveTo>
                  <a:pt x="14223" y="-1"/>
                </a:moveTo>
                <a:cubicBezTo>
                  <a:pt x="18910" y="4101"/>
                  <a:pt x="21600" y="10027"/>
                  <a:pt x="21600" y="16256"/>
                </a:cubicBezTo>
              </a:path>
              <a:path w="21600" h="16256" stroke="0" extrusionOk="0">
                <a:moveTo>
                  <a:pt x="14223" y="-1"/>
                </a:moveTo>
                <a:cubicBezTo>
                  <a:pt x="18910" y="4101"/>
                  <a:pt x="21600" y="10027"/>
                  <a:pt x="21600" y="16256"/>
                </a:cubicBezTo>
                <a:lnTo>
                  <a:pt x="0" y="16256"/>
                </a:lnTo>
                <a:lnTo>
                  <a:pt x="14223" y="-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6874" name="Arc 15"/>
          <p:cNvSpPr>
            <a:spLocks/>
          </p:cNvSpPr>
          <p:nvPr/>
        </p:nvSpPr>
        <p:spPr bwMode="auto">
          <a:xfrm flipH="1">
            <a:off x="1709738" y="3009900"/>
            <a:ext cx="763587" cy="536575"/>
          </a:xfrm>
          <a:custGeom>
            <a:avLst/>
            <a:gdLst>
              <a:gd name="T0" fmla="*/ 2147483647 w 21600"/>
              <a:gd name="T1" fmla="*/ 0 h 16256"/>
              <a:gd name="T2" fmla="*/ 2147483647 w 21600"/>
              <a:gd name="T3" fmla="*/ 2147483647 h 16256"/>
              <a:gd name="T4" fmla="*/ 0 w 21600"/>
              <a:gd name="T5" fmla="*/ 2147483647 h 16256"/>
              <a:gd name="T6" fmla="*/ 0 60000 65536"/>
              <a:gd name="T7" fmla="*/ 0 60000 65536"/>
              <a:gd name="T8" fmla="*/ 0 60000 65536"/>
              <a:gd name="T9" fmla="*/ 0 w 21600"/>
              <a:gd name="T10" fmla="*/ 0 h 16256"/>
              <a:gd name="T11" fmla="*/ 21600 w 21600"/>
              <a:gd name="T12" fmla="*/ 16256 h 16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256" fill="none" extrusionOk="0">
                <a:moveTo>
                  <a:pt x="14223" y="-1"/>
                </a:moveTo>
                <a:cubicBezTo>
                  <a:pt x="18910" y="4101"/>
                  <a:pt x="21600" y="10027"/>
                  <a:pt x="21600" y="16256"/>
                </a:cubicBezTo>
              </a:path>
              <a:path w="21600" h="16256" stroke="0" extrusionOk="0">
                <a:moveTo>
                  <a:pt x="14223" y="-1"/>
                </a:moveTo>
                <a:cubicBezTo>
                  <a:pt x="18910" y="4101"/>
                  <a:pt x="21600" y="10027"/>
                  <a:pt x="21600" y="16256"/>
                </a:cubicBezTo>
                <a:lnTo>
                  <a:pt x="0" y="16256"/>
                </a:lnTo>
                <a:lnTo>
                  <a:pt x="14223" y="-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6875" name="Line 16"/>
          <p:cNvSpPr>
            <a:spLocks noChangeShapeType="1"/>
          </p:cNvSpPr>
          <p:nvPr/>
        </p:nvSpPr>
        <p:spPr bwMode="auto">
          <a:xfrm>
            <a:off x="1479550" y="3565525"/>
            <a:ext cx="209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6876" name="Line 17"/>
          <p:cNvSpPr>
            <a:spLocks noChangeShapeType="1"/>
          </p:cNvSpPr>
          <p:nvPr/>
        </p:nvSpPr>
        <p:spPr bwMode="auto">
          <a:xfrm flipH="1">
            <a:off x="1728788" y="3565525"/>
            <a:ext cx="209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6877" name="Text Box 18"/>
          <p:cNvSpPr txBox="1">
            <a:spLocks noChangeArrowheads="1"/>
          </p:cNvSpPr>
          <p:nvPr/>
        </p:nvSpPr>
        <p:spPr bwMode="auto">
          <a:xfrm>
            <a:off x="1287463" y="3846513"/>
            <a:ext cx="352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Symbol" pitchFamily="18" charset="2"/>
              </a:rPr>
              <a:t>s</a:t>
            </a:r>
            <a:r>
              <a:rPr lang="en-US" altLang="en-US" sz="2400" baseline="-25000">
                <a:latin typeface="Arial" charset="0"/>
              </a:rPr>
              <a:t>r</a:t>
            </a:r>
            <a:endParaRPr lang="en-CA" altLang="en-US" sz="2400" baseline="-25000">
              <a:latin typeface="Arial" charset="0"/>
            </a:endParaRPr>
          </a:p>
        </p:txBody>
      </p:sp>
      <p:sp>
        <p:nvSpPr>
          <p:cNvPr id="36878" name="Text Box 19"/>
          <p:cNvSpPr txBox="1">
            <a:spLocks noChangeArrowheads="1"/>
          </p:cNvSpPr>
          <p:nvPr/>
        </p:nvSpPr>
        <p:spPr bwMode="auto">
          <a:xfrm>
            <a:off x="1223963" y="2773363"/>
            <a:ext cx="379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Symbol" pitchFamily="18" charset="2"/>
              </a:rPr>
              <a:t>s</a:t>
            </a:r>
            <a:r>
              <a:rPr lang="en-US" altLang="en-US" sz="2400" baseline="-25000">
                <a:latin typeface="Symbol" pitchFamily="18" charset="2"/>
              </a:rPr>
              <a:t>q</a:t>
            </a:r>
            <a:endParaRPr lang="en-CA" altLang="en-US" sz="2400" baseline="-25000">
              <a:latin typeface="Arial" charset="0"/>
            </a:endParaRPr>
          </a:p>
        </p:txBody>
      </p:sp>
      <p:sp>
        <p:nvSpPr>
          <p:cNvPr id="36879" name="Arc 20"/>
          <p:cNvSpPr>
            <a:spLocks/>
          </p:cNvSpPr>
          <p:nvPr/>
        </p:nvSpPr>
        <p:spPr bwMode="auto">
          <a:xfrm rot="6170537" flipH="1" flipV="1">
            <a:off x="3449638" y="2573338"/>
            <a:ext cx="746125" cy="555625"/>
          </a:xfrm>
          <a:custGeom>
            <a:avLst/>
            <a:gdLst>
              <a:gd name="T0" fmla="*/ 2147483647 w 21600"/>
              <a:gd name="T1" fmla="*/ 0 h 8048"/>
              <a:gd name="T2" fmla="*/ 2147483647 w 21600"/>
              <a:gd name="T3" fmla="*/ 2147483647 h 8048"/>
              <a:gd name="T4" fmla="*/ 0 w 21600"/>
              <a:gd name="T5" fmla="*/ 2147483647 h 8048"/>
              <a:gd name="T6" fmla="*/ 0 60000 65536"/>
              <a:gd name="T7" fmla="*/ 0 60000 65536"/>
              <a:gd name="T8" fmla="*/ 0 60000 65536"/>
              <a:gd name="T9" fmla="*/ 0 w 21600"/>
              <a:gd name="T10" fmla="*/ 0 h 8048"/>
              <a:gd name="T11" fmla="*/ 21600 w 21600"/>
              <a:gd name="T12" fmla="*/ 8048 h 80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8048" fill="none" extrusionOk="0">
                <a:moveTo>
                  <a:pt x="20044" y="0"/>
                </a:moveTo>
                <a:cubicBezTo>
                  <a:pt x="21072" y="2558"/>
                  <a:pt x="21600" y="5290"/>
                  <a:pt x="21600" y="8048"/>
                </a:cubicBezTo>
              </a:path>
              <a:path w="21600" h="8048" stroke="0" extrusionOk="0">
                <a:moveTo>
                  <a:pt x="20044" y="0"/>
                </a:moveTo>
                <a:cubicBezTo>
                  <a:pt x="21072" y="2558"/>
                  <a:pt x="21600" y="5290"/>
                  <a:pt x="21600" y="8048"/>
                </a:cubicBezTo>
                <a:lnTo>
                  <a:pt x="0" y="8048"/>
                </a:lnTo>
                <a:lnTo>
                  <a:pt x="20044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6880" name="Arc 21"/>
          <p:cNvSpPr>
            <a:spLocks/>
          </p:cNvSpPr>
          <p:nvPr/>
        </p:nvSpPr>
        <p:spPr bwMode="auto">
          <a:xfrm rot="6170537" flipH="1">
            <a:off x="4037013" y="2700338"/>
            <a:ext cx="746125" cy="568325"/>
          </a:xfrm>
          <a:custGeom>
            <a:avLst/>
            <a:gdLst>
              <a:gd name="T0" fmla="*/ 2147483647 w 21600"/>
              <a:gd name="T1" fmla="*/ 0 h 7749"/>
              <a:gd name="T2" fmla="*/ 2147483647 w 21600"/>
              <a:gd name="T3" fmla="*/ 2147483647 h 7749"/>
              <a:gd name="T4" fmla="*/ 0 w 21600"/>
              <a:gd name="T5" fmla="*/ 2147483647 h 7749"/>
              <a:gd name="T6" fmla="*/ 0 60000 65536"/>
              <a:gd name="T7" fmla="*/ 0 60000 65536"/>
              <a:gd name="T8" fmla="*/ 0 60000 65536"/>
              <a:gd name="T9" fmla="*/ 0 w 21600"/>
              <a:gd name="T10" fmla="*/ 0 h 7749"/>
              <a:gd name="T11" fmla="*/ 21600 w 21600"/>
              <a:gd name="T12" fmla="*/ 7749 h 77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7749" fill="none" extrusionOk="0">
                <a:moveTo>
                  <a:pt x="20162" y="-1"/>
                </a:moveTo>
                <a:cubicBezTo>
                  <a:pt x="21112" y="2472"/>
                  <a:pt x="21600" y="5099"/>
                  <a:pt x="21600" y="7749"/>
                </a:cubicBezTo>
              </a:path>
              <a:path w="21600" h="7749" stroke="0" extrusionOk="0">
                <a:moveTo>
                  <a:pt x="20162" y="-1"/>
                </a:moveTo>
                <a:cubicBezTo>
                  <a:pt x="21112" y="2472"/>
                  <a:pt x="21600" y="5099"/>
                  <a:pt x="21600" y="7749"/>
                </a:cubicBezTo>
                <a:lnTo>
                  <a:pt x="0" y="7749"/>
                </a:lnTo>
                <a:lnTo>
                  <a:pt x="20162" y="-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6881" name="Line 22"/>
          <p:cNvSpPr>
            <a:spLocks noChangeShapeType="1"/>
          </p:cNvSpPr>
          <p:nvPr/>
        </p:nvSpPr>
        <p:spPr bwMode="auto">
          <a:xfrm rot="6170537">
            <a:off x="4117975" y="2428876"/>
            <a:ext cx="206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6882" name="Line 23"/>
          <p:cNvSpPr>
            <a:spLocks noChangeShapeType="1"/>
          </p:cNvSpPr>
          <p:nvPr/>
        </p:nvSpPr>
        <p:spPr bwMode="auto">
          <a:xfrm rot="6170537" flipH="1">
            <a:off x="4064000" y="2665413"/>
            <a:ext cx="206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6883" name="Text Box 24"/>
          <p:cNvSpPr txBox="1">
            <a:spLocks noChangeArrowheads="1"/>
          </p:cNvSpPr>
          <p:nvPr/>
        </p:nvSpPr>
        <p:spPr bwMode="auto">
          <a:xfrm>
            <a:off x="3921125" y="2668588"/>
            <a:ext cx="352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Symbol" pitchFamily="18" charset="2"/>
              </a:rPr>
              <a:t>s</a:t>
            </a:r>
            <a:r>
              <a:rPr lang="en-US" altLang="en-US" sz="2400" baseline="-25000">
                <a:latin typeface="Arial" charset="0"/>
              </a:rPr>
              <a:t>r</a:t>
            </a:r>
            <a:endParaRPr lang="en-CA" altLang="en-US" sz="2400" baseline="-25000">
              <a:latin typeface="Arial" charset="0"/>
            </a:endParaRPr>
          </a:p>
        </p:txBody>
      </p:sp>
      <p:sp>
        <p:nvSpPr>
          <p:cNvPr id="36884" name="Text Box 25"/>
          <p:cNvSpPr txBox="1">
            <a:spLocks noChangeArrowheads="1"/>
          </p:cNvSpPr>
          <p:nvPr/>
        </p:nvSpPr>
        <p:spPr bwMode="auto">
          <a:xfrm rot="187559">
            <a:off x="4310063" y="2146300"/>
            <a:ext cx="379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Symbol" pitchFamily="18" charset="2"/>
              </a:rPr>
              <a:t>s</a:t>
            </a:r>
            <a:r>
              <a:rPr lang="en-US" altLang="en-US" sz="2400" baseline="-25000">
                <a:latin typeface="Symbol" pitchFamily="18" charset="2"/>
              </a:rPr>
              <a:t>q</a:t>
            </a:r>
            <a:endParaRPr lang="en-CA" altLang="en-US" sz="2400" baseline="-25000">
              <a:latin typeface="Arial" charset="0"/>
            </a:endParaRPr>
          </a:p>
        </p:txBody>
      </p:sp>
      <p:sp>
        <p:nvSpPr>
          <p:cNvPr id="36885" name="Freeform 28"/>
          <p:cNvSpPr>
            <a:spLocks/>
          </p:cNvSpPr>
          <p:nvPr/>
        </p:nvSpPr>
        <p:spPr bwMode="auto">
          <a:xfrm>
            <a:off x="5140325" y="1970088"/>
            <a:ext cx="590550" cy="3228975"/>
          </a:xfrm>
          <a:custGeom>
            <a:avLst/>
            <a:gdLst>
              <a:gd name="T0" fmla="*/ 0 w 345"/>
              <a:gd name="T1" fmla="*/ 0 h 1668"/>
              <a:gd name="T2" fmla="*/ 2147483647 w 345"/>
              <a:gd name="T3" fmla="*/ 2147483647 h 1668"/>
              <a:gd name="T4" fmla="*/ 2147483647 w 345"/>
              <a:gd name="T5" fmla="*/ 2147483647 h 1668"/>
              <a:gd name="T6" fmla="*/ 2147483647 w 345"/>
              <a:gd name="T7" fmla="*/ 2147483647 h 1668"/>
              <a:gd name="T8" fmla="*/ 2147483647 w 345"/>
              <a:gd name="T9" fmla="*/ 2147483647 h 1668"/>
              <a:gd name="T10" fmla="*/ 2147483647 w 345"/>
              <a:gd name="T11" fmla="*/ 2147483647 h 1668"/>
              <a:gd name="T12" fmla="*/ 2147483647 w 345"/>
              <a:gd name="T13" fmla="*/ 2147483647 h 1668"/>
              <a:gd name="T14" fmla="*/ 2147483647 w 345"/>
              <a:gd name="T15" fmla="*/ 2147483647 h 1668"/>
              <a:gd name="T16" fmla="*/ 2147483647 w 345"/>
              <a:gd name="T17" fmla="*/ 2147483647 h 16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5"/>
              <a:gd name="T28" fmla="*/ 0 h 1668"/>
              <a:gd name="T29" fmla="*/ 345 w 345"/>
              <a:gd name="T30" fmla="*/ 1668 h 16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5" h="1668">
                <a:moveTo>
                  <a:pt x="0" y="0"/>
                </a:moveTo>
                <a:cubicBezTo>
                  <a:pt x="46" y="115"/>
                  <a:pt x="92" y="230"/>
                  <a:pt x="139" y="324"/>
                </a:cubicBezTo>
                <a:cubicBezTo>
                  <a:pt x="185" y="418"/>
                  <a:pt x="243" y="484"/>
                  <a:pt x="277" y="564"/>
                </a:cubicBezTo>
                <a:cubicBezTo>
                  <a:pt x="311" y="644"/>
                  <a:pt x="339" y="726"/>
                  <a:pt x="342" y="804"/>
                </a:cubicBezTo>
                <a:cubicBezTo>
                  <a:pt x="345" y="882"/>
                  <a:pt x="318" y="964"/>
                  <a:pt x="297" y="1032"/>
                </a:cubicBezTo>
                <a:cubicBezTo>
                  <a:pt x="276" y="1100"/>
                  <a:pt x="247" y="1156"/>
                  <a:pt x="218" y="1212"/>
                </a:cubicBezTo>
                <a:cubicBezTo>
                  <a:pt x="188" y="1268"/>
                  <a:pt x="148" y="1312"/>
                  <a:pt x="119" y="1368"/>
                </a:cubicBezTo>
                <a:cubicBezTo>
                  <a:pt x="89" y="1424"/>
                  <a:pt x="59" y="1498"/>
                  <a:pt x="40" y="1548"/>
                </a:cubicBezTo>
                <a:cubicBezTo>
                  <a:pt x="21" y="1598"/>
                  <a:pt x="13" y="1643"/>
                  <a:pt x="6" y="166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6886" name="Freeform 29"/>
          <p:cNvSpPr>
            <a:spLocks/>
          </p:cNvSpPr>
          <p:nvPr/>
        </p:nvSpPr>
        <p:spPr bwMode="auto">
          <a:xfrm>
            <a:off x="5775325" y="1970088"/>
            <a:ext cx="369888" cy="3228975"/>
          </a:xfrm>
          <a:custGeom>
            <a:avLst/>
            <a:gdLst>
              <a:gd name="T0" fmla="*/ 0 w 345"/>
              <a:gd name="T1" fmla="*/ 0 h 1668"/>
              <a:gd name="T2" fmla="*/ 2147483647 w 345"/>
              <a:gd name="T3" fmla="*/ 2147483647 h 1668"/>
              <a:gd name="T4" fmla="*/ 2147483647 w 345"/>
              <a:gd name="T5" fmla="*/ 2147483647 h 1668"/>
              <a:gd name="T6" fmla="*/ 2147483647 w 345"/>
              <a:gd name="T7" fmla="*/ 2147483647 h 1668"/>
              <a:gd name="T8" fmla="*/ 2147483647 w 345"/>
              <a:gd name="T9" fmla="*/ 2147483647 h 1668"/>
              <a:gd name="T10" fmla="*/ 2147483647 w 345"/>
              <a:gd name="T11" fmla="*/ 2147483647 h 1668"/>
              <a:gd name="T12" fmla="*/ 2147483647 w 345"/>
              <a:gd name="T13" fmla="*/ 2147483647 h 1668"/>
              <a:gd name="T14" fmla="*/ 2147483647 w 345"/>
              <a:gd name="T15" fmla="*/ 2147483647 h 1668"/>
              <a:gd name="T16" fmla="*/ 2147483647 w 345"/>
              <a:gd name="T17" fmla="*/ 2147483647 h 16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5"/>
              <a:gd name="T28" fmla="*/ 0 h 1668"/>
              <a:gd name="T29" fmla="*/ 345 w 345"/>
              <a:gd name="T30" fmla="*/ 1668 h 16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5" h="1668">
                <a:moveTo>
                  <a:pt x="0" y="0"/>
                </a:moveTo>
                <a:cubicBezTo>
                  <a:pt x="46" y="115"/>
                  <a:pt x="92" y="230"/>
                  <a:pt x="139" y="324"/>
                </a:cubicBezTo>
                <a:cubicBezTo>
                  <a:pt x="185" y="418"/>
                  <a:pt x="243" y="484"/>
                  <a:pt x="277" y="564"/>
                </a:cubicBezTo>
                <a:cubicBezTo>
                  <a:pt x="311" y="644"/>
                  <a:pt x="339" y="726"/>
                  <a:pt x="342" y="804"/>
                </a:cubicBezTo>
                <a:cubicBezTo>
                  <a:pt x="345" y="882"/>
                  <a:pt x="318" y="964"/>
                  <a:pt x="297" y="1032"/>
                </a:cubicBezTo>
                <a:cubicBezTo>
                  <a:pt x="276" y="1100"/>
                  <a:pt x="247" y="1156"/>
                  <a:pt x="218" y="1212"/>
                </a:cubicBezTo>
                <a:cubicBezTo>
                  <a:pt x="188" y="1268"/>
                  <a:pt x="148" y="1312"/>
                  <a:pt x="119" y="1368"/>
                </a:cubicBezTo>
                <a:cubicBezTo>
                  <a:pt x="89" y="1424"/>
                  <a:pt x="59" y="1498"/>
                  <a:pt x="40" y="1548"/>
                </a:cubicBezTo>
                <a:cubicBezTo>
                  <a:pt x="21" y="1598"/>
                  <a:pt x="13" y="1643"/>
                  <a:pt x="6" y="166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6887" name="Freeform 30"/>
          <p:cNvSpPr>
            <a:spLocks/>
          </p:cNvSpPr>
          <p:nvPr/>
        </p:nvSpPr>
        <p:spPr bwMode="auto">
          <a:xfrm>
            <a:off x="6448425" y="1970088"/>
            <a:ext cx="241300" cy="3228975"/>
          </a:xfrm>
          <a:custGeom>
            <a:avLst/>
            <a:gdLst>
              <a:gd name="T0" fmla="*/ 0 w 345"/>
              <a:gd name="T1" fmla="*/ 0 h 1668"/>
              <a:gd name="T2" fmla="*/ 2147483647 w 345"/>
              <a:gd name="T3" fmla="*/ 2147483647 h 1668"/>
              <a:gd name="T4" fmla="*/ 2147483647 w 345"/>
              <a:gd name="T5" fmla="*/ 2147483647 h 1668"/>
              <a:gd name="T6" fmla="*/ 2147483647 w 345"/>
              <a:gd name="T7" fmla="*/ 2147483647 h 1668"/>
              <a:gd name="T8" fmla="*/ 2147483647 w 345"/>
              <a:gd name="T9" fmla="*/ 2147483647 h 1668"/>
              <a:gd name="T10" fmla="*/ 2147483647 w 345"/>
              <a:gd name="T11" fmla="*/ 2147483647 h 1668"/>
              <a:gd name="T12" fmla="*/ 2147483647 w 345"/>
              <a:gd name="T13" fmla="*/ 2147483647 h 1668"/>
              <a:gd name="T14" fmla="*/ 2147483647 w 345"/>
              <a:gd name="T15" fmla="*/ 2147483647 h 1668"/>
              <a:gd name="T16" fmla="*/ 2147483647 w 345"/>
              <a:gd name="T17" fmla="*/ 2147483647 h 16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5"/>
              <a:gd name="T28" fmla="*/ 0 h 1668"/>
              <a:gd name="T29" fmla="*/ 345 w 345"/>
              <a:gd name="T30" fmla="*/ 1668 h 16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5" h="1668">
                <a:moveTo>
                  <a:pt x="0" y="0"/>
                </a:moveTo>
                <a:cubicBezTo>
                  <a:pt x="46" y="115"/>
                  <a:pt x="92" y="230"/>
                  <a:pt x="139" y="324"/>
                </a:cubicBezTo>
                <a:cubicBezTo>
                  <a:pt x="185" y="418"/>
                  <a:pt x="243" y="484"/>
                  <a:pt x="277" y="564"/>
                </a:cubicBezTo>
                <a:cubicBezTo>
                  <a:pt x="311" y="644"/>
                  <a:pt x="339" y="726"/>
                  <a:pt x="342" y="804"/>
                </a:cubicBezTo>
                <a:cubicBezTo>
                  <a:pt x="345" y="882"/>
                  <a:pt x="318" y="964"/>
                  <a:pt x="297" y="1032"/>
                </a:cubicBezTo>
                <a:cubicBezTo>
                  <a:pt x="276" y="1100"/>
                  <a:pt x="247" y="1156"/>
                  <a:pt x="218" y="1212"/>
                </a:cubicBezTo>
                <a:cubicBezTo>
                  <a:pt x="188" y="1268"/>
                  <a:pt x="148" y="1312"/>
                  <a:pt x="119" y="1368"/>
                </a:cubicBezTo>
                <a:cubicBezTo>
                  <a:pt x="89" y="1424"/>
                  <a:pt x="59" y="1498"/>
                  <a:pt x="40" y="1548"/>
                </a:cubicBezTo>
                <a:cubicBezTo>
                  <a:pt x="21" y="1598"/>
                  <a:pt x="13" y="1643"/>
                  <a:pt x="6" y="166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6888" name="Freeform 31"/>
          <p:cNvSpPr>
            <a:spLocks/>
          </p:cNvSpPr>
          <p:nvPr/>
        </p:nvSpPr>
        <p:spPr bwMode="auto">
          <a:xfrm>
            <a:off x="7185025" y="1970088"/>
            <a:ext cx="185738" cy="3228975"/>
          </a:xfrm>
          <a:custGeom>
            <a:avLst/>
            <a:gdLst>
              <a:gd name="T0" fmla="*/ 0 w 345"/>
              <a:gd name="T1" fmla="*/ 0 h 1668"/>
              <a:gd name="T2" fmla="*/ 2147483647 w 345"/>
              <a:gd name="T3" fmla="*/ 2147483647 h 1668"/>
              <a:gd name="T4" fmla="*/ 2147483647 w 345"/>
              <a:gd name="T5" fmla="*/ 2147483647 h 1668"/>
              <a:gd name="T6" fmla="*/ 2147483647 w 345"/>
              <a:gd name="T7" fmla="*/ 2147483647 h 1668"/>
              <a:gd name="T8" fmla="*/ 2147483647 w 345"/>
              <a:gd name="T9" fmla="*/ 2147483647 h 1668"/>
              <a:gd name="T10" fmla="*/ 2147483647 w 345"/>
              <a:gd name="T11" fmla="*/ 2147483647 h 1668"/>
              <a:gd name="T12" fmla="*/ 2147483647 w 345"/>
              <a:gd name="T13" fmla="*/ 2147483647 h 1668"/>
              <a:gd name="T14" fmla="*/ 2147483647 w 345"/>
              <a:gd name="T15" fmla="*/ 2147483647 h 1668"/>
              <a:gd name="T16" fmla="*/ 2147483647 w 345"/>
              <a:gd name="T17" fmla="*/ 2147483647 h 16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5"/>
              <a:gd name="T28" fmla="*/ 0 h 1668"/>
              <a:gd name="T29" fmla="*/ 345 w 345"/>
              <a:gd name="T30" fmla="*/ 1668 h 16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5" h="1668">
                <a:moveTo>
                  <a:pt x="0" y="0"/>
                </a:moveTo>
                <a:cubicBezTo>
                  <a:pt x="46" y="115"/>
                  <a:pt x="92" y="230"/>
                  <a:pt x="139" y="324"/>
                </a:cubicBezTo>
                <a:cubicBezTo>
                  <a:pt x="185" y="418"/>
                  <a:pt x="243" y="484"/>
                  <a:pt x="277" y="564"/>
                </a:cubicBezTo>
                <a:cubicBezTo>
                  <a:pt x="311" y="644"/>
                  <a:pt x="339" y="726"/>
                  <a:pt x="342" y="804"/>
                </a:cubicBezTo>
                <a:cubicBezTo>
                  <a:pt x="345" y="882"/>
                  <a:pt x="318" y="964"/>
                  <a:pt x="297" y="1032"/>
                </a:cubicBezTo>
                <a:cubicBezTo>
                  <a:pt x="276" y="1100"/>
                  <a:pt x="247" y="1156"/>
                  <a:pt x="218" y="1212"/>
                </a:cubicBezTo>
                <a:cubicBezTo>
                  <a:pt x="188" y="1268"/>
                  <a:pt x="148" y="1312"/>
                  <a:pt x="119" y="1368"/>
                </a:cubicBezTo>
                <a:cubicBezTo>
                  <a:pt x="89" y="1424"/>
                  <a:pt x="59" y="1498"/>
                  <a:pt x="40" y="1548"/>
                </a:cubicBezTo>
                <a:cubicBezTo>
                  <a:pt x="21" y="1598"/>
                  <a:pt x="13" y="1643"/>
                  <a:pt x="6" y="166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6889" name="Text Box 32"/>
          <p:cNvSpPr txBox="1">
            <a:spLocks noChangeArrowheads="1"/>
          </p:cNvSpPr>
          <p:nvPr/>
        </p:nvSpPr>
        <p:spPr bwMode="auto">
          <a:xfrm>
            <a:off x="6443663" y="2230438"/>
            <a:ext cx="1939925" cy="830262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charset="0"/>
              </a:rPr>
              <a:t>Stress trajectories</a:t>
            </a:r>
            <a:endParaRPr lang="en-CA" altLang="en-US" sz="2400">
              <a:latin typeface="Arial" charset="0"/>
            </a:endParaRPr>
          </a:p>
        </p:txBody>
      </p:sp>
      <p:sp>
        <p:nvSpPr>
          <p:cNvPr id="36890" name="Line 34"/>
          <p:cNvSpPr>
            <a:spLocks noChangeShapeType="1"/>
          </p:cNvSpPr>
          <p:nvPr/>
        </p:nvSpPr>
        <p:spPr bwMode="auto">
          <a:xfrm flipH="1">
            <a:off x="2801938" y="4219575"/>
            <a:ext cx="93662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6891" name="Line 35"/>
          <p:cNvSpPr>
            <a:spLocks noChangeShapeType="1"/>
          </p:cNvSpPr>
          <p:nvPr/>
        </p:nvSpPr>
        <p:spPr bwMode="auto">
          <a:xfrm flipH="1">
            <a:off x="3163888" y="4303713"/>
            <a:ext cx="55562" cy="257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6892" name="Line 36"/>
          <p:cNvSpPr>
            <a:spLocks noChangeShapeType="1"/>
          </p:cNvSpPr>
          <p:nvPr/>
        </p:nvSpPr>
        <p:spPr bwMode="auto">
          <a:xfrm>
            <a:off x="3517900" y="4335463"/>
            <a:ext cx="7938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6893" name="Line 37"/>
          <p:cNvSpPr>
            <a:spLocks noChangeShapeType="1"/>
          </p:cNvSpPr>
          <p:nvPr/>
        </p:nvSpPr>
        <p:spPr bwMode="auto">
          <a:xfrm>
            <a:off x="3857625" y="4297363"/>
            <a:ext cx="3175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6894" name="Line 38"/>
          <p:cNvSpPr>
            <a:spLocks noChangeShapeType="1"/>
          </p:cNvSpPr>
          <p:nvPr/>
        </p:nvSpPr>
        <p:spPr bwMode="auto">
          <a:xfrm>
            <a:off x="4187825" y="4259263"/>
            <a:ext cx="61913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6895" name="Text Box 40"/>
          <p:cNvSpPr txBox="1">
            <a:spLocks noChangeArrowheads="1"/>
          </p:cNvSpPr>
          <p:nvPr/>
        </p:nvSpPr>
        <p:spPr bwMode="auto">
          <a:xfrm>
            <a:off x="5140325" y="1722438"/>
            <a:ext cx="2465388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Redistribution of stresses</a:t>
            </a:r>
            <a:endParaRPr lang="en-CA" altLang="en-US" sz="1600">
              <a:latin typeface="Arial" charset="0"/>
            </a:endParaRPr>
          </a:p>
        </p:txBody>
      </p:sp>
      <p:sp>
        <p:nvSpPr>
          <p:cNvPr id="36896" name="Line 41"/>
          <p:cNvSpPr>
            <a:spLocks noChangeShapeType="1"/>
          </p:cNvSpPr>
          <p:nvPr/>
        </p:nvSpPr>
        <p:spPr bwMode="auto">
          <a:xfrm>
            <a:off x="4318000" y="2647950"/>
            <a:ext cx="9525" cy="18192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6897" name="Line 42"/>
          <p:cNvSpPr>
            <a:spLocks noChangeShapeType="1"/>
          </p:cNvSpPr>
          <p:nvPr/>
        </p:nvSpPr>
        <p:spPr bwMode="auto">
          <a:xfrm flipH="1">
            <a:off x="3606800" y="1939925"/>
            <a:ext cx="9525" cy="328136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6898" name="Freeform 48"/>
          <p:cNvSpPr>
            <a:spLocks/>
          </p:cNvSpPr>
          <p:nvPr/>
        </p:nvSpPr>
        <p:spPr bwMode="auto">
          <a:xfrm>
            <a:off x="4073525" y="4467225"/>
            <a:ext cx="254000" cy="720725"/>
          </a:xfrm>
          <a:custGeom>
            <a:avLst/>
            <a:gdLst>
              <a:gd name="T0" fmla="*/ 2147483647 w 160"/>
              <a:gd name="T1" fmla="*/ 0 h 454"/>
              <a:gd name="T2" fmla="*/ 2147483647 w 160"/>
              <a:gd name="T3" fmla="*/ 2147483647 h 454"/>
              <a:gd name="T4" fmla="*/ 2147483647 w 160"/>
              <a:gd name="T5" fmla="*/ 2147483647 h 454"/>
              <a:gd name="T6" fmla="*/ 2147483647 w 160"/>
              <a:gd name="T7" fmla="*/ 2147483647 h 454"/>
              <a:gd name="T8" fmla="*/ 0 w 160"/>
              <a:gd name="T9" fmla="*/ 2147483647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"/>
              <a:gd name="T16" fmla="*/ 0 h 454"/>
              <a:gd name="T17" fmla="*/ 160 w 160"/>
              <a:gd name="T18" fmla="*/ 454 h 4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" h="454">
                <a:moveTo>
                  <a:pt x="160" y="0"/>
                </a:moveTo>
                <a:cubicBezTo>
                  <a:pt x="141" y="43"/>
                  <a:pt x="122" y="88"/>
                  <a:pt x="103" y="134"/>
                </a:cubicBezTo>
                <a:cubicBezTo>
                  <a:pt x="84" y="180"/>
                  <a:pt x="59" y="238"/>
                  <a:pt x="45" y="275"/>
                </a:cubicBezTo>
                <a:cubicBezTo>
                  <a:pt x="31" y="312"/>
                  <a:pt x="27" y="328"/>
                  <a:pt x="20" y="358"/>
                </a:cubicBezTo>
                <a:cubicBezTo>
                  <a:pt x="13" y="388"/>
                  <a:pt x="4" y="434"/>
                  <a:pt x="0" y="454"/>
                </a:cubicBezTo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 type="stealth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6899" name="Freeform 49"/>
          <p:cNvSpPr>
            <a:spLocks/>
          </p:cNvSpPr>
          <p:nvPr/>
        </p:nvSpPr>
        <p:spPr bwMode="auto">
          <a:xfrm>
            <a:off x="4124325" y="1927225"/>
            <a:ext cx="203200" cy="720725"/>
          </a:xfrm>
          <a:custGeom>
            <a:avLst/>
            <a:gdLst>
              <a:gd name="T0" fmla="*/ 0 w 128"/>
              <a:gd name="T1" fmla="*/ 0 h 454"/>
              <a:gd name="T2" fmla="*/ 2147483647 w 128"/>
              <a:gd name="T3" fmla="*/ 2147483647 h 454"/>
              <a:gd name="T4" fmla="*/ 2147483647 w 128"/>
              <a:gd name="T5" fmla="*/ 2147483647 h 454"/>
              <a:gd name="T6" fmla="*/ 0 60000 65536"/>
              <a:gd name="T7" fmla="*/ 0 60000 65536"/>
              <a:gd name="T8" fmla="*/ 0 60000 65536"/>
              <a:gd name="T9" fmla="*/ 0 w 128"/>
              <a:gd name="T10" fmla="*/ 0 h 454"/>
              <a:gd name="T11" fmla="*/ 128 w 128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" h="454">
                <a:moveTo>
                  <a:pt x="0" y="0"/>
                </a:moveTo>
                <a:cubicBezTo>
                  <a:pt x="6" y="25"/>
                  <a:pt x="18" y="77"/>
                  <a:pt x="39" y="153"/>
                </a:cubicBezTo>
                <a:cubicBezTo>
                  <a:pt x="60" y="229"/>
                  <a:pt x="110" y="391"/>
                  <a:pt x="128" y="454"/>
                </a:cubicBezTo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 type="stealth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6900" name="Oval 13"/>
          <p:cNvSpPr>
            <a:spLocks noChangeArrowheads="1"/>
          </p:cNvSpPr>
          <p:nvPr/>
        </p:nvSpPr>
        <p:spPr bwMode="auto">
          <a:xfrm>
            <a:off x="1803400" y="2540000"/>
            <a:ext cx="3516313" cy="20431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>
              <a:latin typeface="Times New Roman" pitchFamily="18" charset="0"/>
            </a:endParaRPr>
          </a:p>
        </p:txBody>
      </p:sp>
      <p:sp>
        <p:nvSpPr>
          <p:cNvPr id="36901" name="Freeform 27"/>
          <p:cNvSpPr>
            <a:spLocks/>
          </p:cNvSpPr>
          <p:nvPr/>
        </p:nvSpPr>
        <p:spPr bwMode="auto">
          <a:xfrm>
            <a:off x="4622800" y="1970088"/>
            <a:ext cx="763588" cy="3228975"/>
          </a:xfrm>
          <a:custGeom>
            <a:avLst/>
            <a:gdLst>
              <a:gd name="T0" fmla="*/ 0 w 345"/>
              <a:gd name="T1" fmla="*/ 0 h 1668"/>
              <a:gd name="T2" fmla="*/ 2147483647 w 345"/>
              <a:gd name="T3" fmla="*/ 2147483647 h 1668"/>
              <a:gd name="T4" fmla="*/ 2147483647 w 345"/>
              <a:gd name="T5" fmla="*/ 2147483647 h 1668"/>
              <a:gd name="T6" fmla="*/ 2147483647 w 345"/>
              <a:gd name="T7" fmla="*/ 2147483647 h 1668"/>
              <a:gd name="T8" fmla="*/ 2147483647 w 345"/>
              <a:gd name="T9" fmla="*/ 2147483647 h 1668"/>
              <a:gd name="T10" fmla="*/ 2147483647 w 345"/>
              <a:gd name="T11" fmla="*/ 2147483647 h 1668"/>
              <a:gd name="T12" fmla="*/ 2147483647 w 345"/>
              <a:gd name="T13" fmla="*/ 2147483647 h 1668"/>
              <a:gd name="T14" fmla="*/ 2147483647 w 345"/>
              <a:gd name="T15" fmla="*/ 2147483647 h 1668"/>
              <a:gd name="T16" fmla="*/ 2147483647 w 345"/>
              <a:gd name="T17" fmla="*/ 2147483647 h 16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5"/>
              <a:gd name="T28" fmla="*/ 0 h 1668"/>
              <a:gd name="T29" fmla="*/ 345 w 345"/>
              <a:gd name="T30" fmla="*/ 1668 h 16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5" h="1668">
                <a:moveTo>
                  <a:pt x="0" y="0"/>
                </a:moveTo>
                <a:cubicBezTo>
                  <a:pt x="46" y="115"/>
                  <a:pt x="92" y="230"/>
                  <a:pt x="139" y="324"/>
                </a:cubicBezTo>
                <a:cubicBezTo>
                  <a:pt x="185" y="418"/>
                  <a:pt x="243" y="484"/>
                  <a:pt x="277" y="564"/>
                </a:cubicBezTo>
                <a:cubicBezTo>
                  <a:pt x="311" y="644"/>
                  <a:pt x="339" y="726"/>
                  <a:pt x="342" y="804"/>
                </a:cubicBezTo>
                <a:cubicBezTo>
                  <a:pt x="345" y="882"/>
                  <a:pt x="318" y="964"/>
                  <a:pt x="297" y="1032"/>
                </a:cubicBezTo>
                <a:cubicBezTo>
                  <a:pt x="276" y="1100"/>
                  <a:pt x="247" y="1156"/>
                  <a:pt x="218" y="1212"/>
                </a:cubicBezTo>
                <a:cubicBezTo>
                  <a:pt x="188" y="1268"/>
                  <a:pt x="148" y="1312"/>
                  <a:pt x="119" y="1368"/>
                </a:cubicBezTo>
                <a:cubicBezTo>
                  <a:pt x="89" y="1424"/>
                  <a:pt x="59" y="1498"/>
                  <a:pt x="40" y="1548"/>
                </a:cubicBezTo>
                <a:cubicBezTo>
                  <a:pt x="21" y="1598"/>
                  <a:pt x="13" y="1643"/>
                  <a:pt x="6" y="166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cxnSp>
        <p:nvCxnSpPr>
          <p:cNvPr id="51" name="Straight Connector 50"/>
          <p:cNvCxnSpPr/>
          <p:nvPr/>
        </p:nvCxnSpPr>
        <p:spPr>
          <a:xfrm>
            <a:off x="714375" y="2165350"/>
            <a:ext cx="761523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23900" y="4975225"/>
            <a:ext cx="7648575" cy="47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04" name="TextBox 3"/>
          <p:cNvSpPr txBox="1">
            <a:spLocks noChangeArrowheads="1"/>
          </p:cNvSpPr>
          <p:nvPr/>
        </p:nvSpPr>
        <p:spPr bwMode="auto">
          <a:xfrm>
            <a:off x="676275" y="1428750"/>
            <a:ext cx="3836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400" b="1">
                <a:latin typeface="Arial" charset="0"/>
              </a:rPr>
              <a:t>Laminated EP Roof Rock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69950" y="2171700"/>
            <a:ext cx="11113" cy="2803525"/>
          </a:xfrm>
          <a:prstGeom prst="straightConnector1">
            <a:avLst/>
          </a:prstGeom>
          <a:ln w="285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06" name="TextBox 6"/>
          <p:cNvSpPr txBox="1">
            <a:spLocks noChangeArrowheads="1"/>
          </p:cNvSpPr>
          <p:nvPr/>
        </p:nvSpPr>
        <p:spPr bwMode="auto">
          <a:xfrm rot="-5400000">
            <a:off x="237332" y="3325018"/>
            <a:ext cx="13144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400">
                <a:latin typeface="Arial" charset="0"/>
              </a:rPr>
              <a:t>20-40 m</a:t>
            </a:r>
          </a:p>
        </p:txBody>
      </p:sp>
      <p:cxnSp>
        <p:nvCxnSpPr>
          <p:cNvPr id="55" name="Straight Arrow Connector 54"/>
          <p:cNvCxnSpPr>
            <a:endCxn id="36876" idx="0"/>
          </p:cNvCxnSpPr>
          <p:nvPr/>
        </p:nvCxnSpPr>
        <p:spPr>
          <a:xfrm flipH="1">
            <a:off x="1938338" y="3540125"/>
            <a:ext cx="3286125" cy="25400"/>
          </a:xfrm>
          <a:prstGeom prst="straightConnector1">
            <a:avLst/>
          </a:prstGeom>
          <a:ln w="285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08" name="TextBox 56"/>
          <p:cNvSpPr txBox="1">
            <a:spLocks noChangeArrowheads="1"/>
          </p:cNvSpPr>
          <p:nvPr/>
        </p:nvSpPr>
        <p:spPr bwMode="auto">
          <a:xfrm>
            <a:off x="2368550" y="3411538"/>
            <a:ext cx="131445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400">
                <a:latin typeface="Arial" charset="0"/>
              </a:rPr>
              <a:t>30-40 m</a:t>
            </a:r>
          </a:p>
        </p:txBody>
      </p:sp>
      <p:sp>
        <p:nvSpPr>
          <p:cNvPr id="36909" name="TextBox 2"/>
          <p:cNvSpPr txBox="1">
            <a:spLocks noChangeArrowheads="1"/>
          </p:cNvSpPr>
          <p:nvPr/>
        </p:nvSpPr>
        <p:spPr bwMode="auto">
          <a:xfrm>
            <a:off x="3740150" y="3505200"/>
            <a:ext cx="5826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4400">
                <a:latin typeface="Arial" charset="0"/>
              </a:rPr>
              <a:t>p</a:t>
            </a:r>
            <a:r>
              <a:rPr lang="en-CA" altLang="en-US" sz="4400" baseline="-25000">
                <a:latin typeface="Arial" charset="0"/>
              </a:rPr>
              <a:t>i</a:t>
            </a:r>
          </a:p>
        </p:txBody>
      </p:sp>
      <p:sp>
        <p:nvSpPr>
          <p:cNvPr id="36910" name="TextBox 3"/>
          <p:cNvSpPr txBox="1">
            <a:spLocks noChangeArrowheads="1"/>
          </p:cNvSpPr>
          <p:nvPr/>
        </p:nvSpPr>
        <p:spPr bwMode="auto">
          <a:xfrm>
            <a:off x="5538788" y="4410075"/>
            <a:ext cx="1809750" cy="461963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400">
                <a:latin typeface="Arial" charset="0"/>
              </a:rPr>
              <a:t>Salt creeps!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95388" y="5121275"/>
            <a:ext cx="65849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4800">
                <a:latin typeface="Arial" charset="0"/>
              </a:rPr>
              <a:t>30 year life, up to 10,000 </a:t>
            </a:r>
            <a:r>
              <a:rPr lang="el-GR" altLang="en-US" sz="4800">
                <a:latin typeface="Arial" charset="0"/>
                <a:cs typeface="Arial" charset="0"/>
              </a:rPr>
              <a:t>Δ</a:t>
            </a:r>
            <a:r>
              <a:rPr lang="en-CA" altLang="en-US" sz="4800">
                <a:latin typeface="Arial" charset="0"/>
              </a:rPr>
              <a:t>p cycles?</a:t>
            </a:r>
          </a:p>
        </p:txBody>
      </p:sp>
    </p:spTree>
    <p:extLst>
      <p:ext uri="{BB962C8B-B14F-4D97-AF65-F5344CB8AC3E}">
        <p14:creationId xmlns:p14="http://schemas.microsoft.com/office/powerpoint/2010/main" val="50931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Salt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Asse</a:t>
            </a:r>
            <a:r>
              <a:rPr lang="en-US" dirty="0" smtClean="0"/>
              <a:t> Salt Mine (DE)</a:t>
            </a:r>
            <a:endParaRPr lang="en-US" dirty="0"/>
          </a:p>
        </p:txBody>
      </p:sp>
      <p:pic>
        <p:nvPicPr>
          <p:cNvPr id="35843" name="Picture 4" descr="http://images.nationalgeographic.com/wpf/media-live/photos/000/231/cache/salt-mine-nuclear-waste-asse-germany-salt-mine_23157_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139825"/>
            <a:ext cx="8577262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2"/>
          <p:cNvSpPr txBox="1">
            <a:spLocks noChangeArrowheads="1"/>
          </p:cNvSpPr>
          <p:nvPr/>
        </p:nvSpPr>
        <p:spPr bwMode="auto">
          <a:xfrm>
            <a:off x="4557713" y="6396038"/>
            <a:ext cx="4311650" cy="461962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charset="0"/>
              </a:rPr>
              <a:t>Courtesy National Geographic</a:t>
            </a:r>
          </a:p>
        </p:txBody>
      </p:sp>
      <p:sp>
        <p:nvSpPr>
          <p:cNvPr id="35845" name="TextBox 2"/>
          <p:cNvSpPr txBox="1">
            <a:spLocks noChangeArrowheads="1"/>
          </p:cNvSpPr>
          <p:nvPr/>
        </p:nvSpPr>
        <p:spPr bwMode="auto">
          <a:xfrm>
            <a:off x="1553255" y="1128663"/>
            <a:ext cx="730023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3600" b="1" dirty="0">
                <a:solidFill>
                  <a:srgbClr val="FFFF00"/>
                </a:solidFill>
                <a:latin typeface="Arial" charset="0"/>
              </a:rPr>
              <a:t>In thinly bedded salt (&lt;100 m), long galleries </a:t>
            </a:r>
            <a:r>
              <a:rPr lang="en-CA" altLang="en-US" sz="3600" b="1" dirty="0" smtClean="0">
                <a:solidFill>
                  <a:srgbClr val="FFFF00"/>
                </a:solidFill>
                <a:latin typeface="Arial" charset="0"/>
              </a:rPr>
              <a:t>needed </a:t>
            </a:r>
            <a:r>
              <a:rPr lang="en-CA" altLang="en-US" sz="3600" b="1" dirty="0">
                <a:solidFill>
                  <a:srgbClr val="FFFF00"/>
                </a:solidFill>
                <a:latin typeface="Arial" charset="0"/>
              </a:rPr>
              <a:t>to </a:t>
            </a:r>
            <a:r>
              <a:rPr lang="en-CA" altLang="en-US" sz="3600" b="1" dirty="0" smtClean="0">
                <a:solidFill>
                  <a:srgbClr val="FFFF00"/>
                </a:solidFill>
                <a:latin typeface="Arial" charset="0"/>
              </a:rPr>
              <a:t>achieve sufficient Volume </a:t>
            </a:r>
            <a:r>
              <a:rPr lang="en-CA" altLang="en-US" sz="3600" b="1" dirty="0">
                <a:solidFill>
                  <a:srgbClr val="FFFF00"/>
                </a:solidFill>
                <a:latin typeface="Arial" charset="0"/>
              </a:rPr>
              <a:t>for CAES</a:t>
            </a:r>
          </a:p>
        </p:txBody>
      </p:sp>
    </p:spTree>
    <p:extLst>
      <p:ext uri="{BB962C8B-B14F-4D97-AF65-F5344CB8AC3E}">
        <p14:creationId xmlns:p14="http://schemas.microsoft.com/office/powerpoint/2010/main" val="553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In Our Study…  AB &amp; ON</a:t>
            </a:r>
            <a:endParaRPr lang="en-CA" dirty="0"/>
          </a:p>
        </p:txBody>
      </p:sp>
      <p:sp>
        <p:nvSpPr>
          <p:cNvPr id="38915" name="Content Placeholder 6"/>
          <p:cNvSpPr>
            <a:spLocks noGrp="1"/>
          </p:cNvSpPr>
          <p:nvPr>
            <p:ph sz="half" idx="2"/>
          </p:nvPr>
        </p:nvSpPr>
        <p:spPr>
          <a:xfrm>
            <a:off x="2938463" y="1284288"/>
            <a:ext cx="5954712" cy="5083175"/>
          </a:xfrm>
        </p:spPr>
        <p:txBody>
          <a:bodyPr/>
          <a:lstStyle/>
          <a:p>
            <a:r>
              <a:rPr lang="en-CA" altLang="en-US" dirty="0" smtClean="0"/>
              <a:t>The thinly bedded salts of ON will require the use of long </a:t>
            </a:r>
            <a:r>
              <a:rPr lang="en-CA" altLang="en-US" b="1" u="sng" dirty="0" smtClean="0"/>
              <a:t>Galleries</a:t>
            </a:r>
            <a:r>
              <a:rPr lang="en-CA" altLang="en-US" dirty="0" smtClean="0"/>
              <a:t> for economies of scale</a:t>
            </a:r>
          </a:p>
          <a:p>
            <a:r>
              <a:rPr lang="en-CA" altLang="en-US" dirty="0" smtClean="0"/>
              <a:t>The </a:t>
            </a:r>
            <a:r>
              <a:rPr lang="en-CA" altLang="en-US" dirty="0" err="1" smtClean="0"/>
              <a:t>solutioning</a:t>
            </a:r>
            <a:r>
              <a:rPr lang="en-CA" altLang="en-US" dirty="0" smtClean="0"/>
              <a:t> of such cigar shaped galleries is novel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0463"/>
            <a:ext cx="2613025" cy="56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470025" y="2973388"/>
            <a:ext cx="690563" cy="7858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3035300"/>
            <a:ext cx="1306513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400">
                <a:latin typeface="Arial" charset="0"/>
              </a:rPr>
              <a:t>400-700 m deep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982913" y="3529013"/>
            <a:ext cx="5562600" cy="3286125"/>
            <a:chOff x="2982913" y="3529013"/>
            <a:chExt cx="5562600" cy="3286125"/>
          </a:xfrm>
        </p:grpSpPr>
        <p:sp>
          <p:nvSpPr>
            <p:cNvPr id="8" name="Rectangle 7"/>
            <p:cNvSpPr/>
            <p:nvPr/>
          </p:nvSpPr>
          <p:spPr>
            <a:xfrm>
              <a:off x="2982913" y="3919538"/>
              <a:ext cx="5562600" cy="28956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CA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10538" y="5045075"/>
              <a:ext cx="434975" cy="39211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CA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113088" y="4117975"/>
              <a:ext cx="4681537" cy="4603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CA"/>
            </a:p>
          </p:txBody>
        </p:sp>
        <p:sp>
          <p:nvSpPr>
            <p:cNvPr id="38923" name="TextBox 11"/>
            <p:cNvSpPr txBox="1">
              <a:spLocks noChangeArrowheads="1"/>
            </p:cNvSpPr>
            <p:nvPr/>
          </p:nvSpPr>
          <p:spPr bwMode="auto">
            <a:xfrm>
              <a:off x="5027613" y="3529013"/>
              <a:ext cx="852487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3CC33"/>
                </a:buClr>
                <a:buSzPct val="60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60000"/>
                <a:buFont typeface="Monotype Sorts" pitchFamily="2" charset="2"/>
                <a:buChar char="Ô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2400">
                  <a:latin typeface="Arial" charset="0"/>
                </a:rPr>
                <a:t>1 km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113088" y="4481513"/>
              <a:ext cx="4681537" cy="444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CA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113088" y="4843463"/>
              <a:ext cx="4681537" cy="46037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CA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021013" y="5208588"/>
              <a:ext cx="4681537" cy="46037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CA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13088" y="5567363"/>
              <a:ext cx="4681537" cy="46037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CA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113088" y="5930900"/>
              <a:ext cx="4681537" cy="444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CA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113088" y="6292850"/>
              <a:ext cx="4681537" cy="4603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CA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113088" y="6654800"/>
              <a:ext cx="4681537" cy="4603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CA"/>
            </a:p>
          </p:txBody>
        </p:sp>
        <p:grpSp>
          <p:nvGrpSpPr>
            <p:cNvPr id="38931" name="Group 5"/>
            <p:cNvGrpSpPr>
              <a:grpSpLocks/>
            </p:cNvGrpSpPr>
            <p:nvPr/>
          </p:nvGrpSpPr>
          <p:grpSpPr bwMode="auto">
            <a:xfrm>
              <a:off x="7745413" y="4135438"/>
              <a:ext cx="657225" cy="1122362"/>
              <a:chOff x="7745896" y="4135438"/>
              <a:chExt cx="656742" cy="11223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7806177" y="4135438"/>
                <a:ext cx="596461" cy="1079500"/>
              </a:xfrm>
              <a:custGeom>
                <a:avLst/>
                <a:gdLst>
                  <a:gd name="connsiteX0" fmla="*/ 555172 w 571537"/>
                  <a:gd name="connsiteY0" fmla="*/ 1083342 h 1083342"/>
                  <a:gd name="connsiteX1" fmla="*/ 566057 w 571537"/>
                  <a:gd name="connsiteY1" fmla="*/ 364885 h 1083342"/>
                  <a:gd name="connsiteX2" fmla="*/ 478972 w 571537"/>
                  <a:gd name="connsiteY2" fmla="*/ 49199 h 1083342"/>
                  <a:gd name="connsiteX3" fmla="*/ 0 w 571537"/>
                  <a:gd name="connsiteY3" fmla="*/ 5656 h 1083342"/>
                  <a:gd name="connsiteX0" fmla="*/ 555172 w 576175"/>
                  <a:gd name="connsiteY0" fmla="*/ 1078208 h 1078208"/>
                  <a:gd name="connsiteX1" fmla="*/ 566057 w 576175"/>
                  <a:gd name="connsiteY1" fmla="*/ 359751 h 1078208"/>
                  <a:gd name="connsiteX2" fmla="*/ 416151 w 576175"/>
                  <a:gd name="connsiteY2" fmla="*/ 141788 h 1078208"/>
                  <a:gd name="connsiteX3" fmla="*/ 0 w 576175"/>
                  <a:gd name="connsiteY3" fmla="*/ 522 h 1078208"/>
                  <a:gd name="connsiteX0" fmla="*/ 555172 w 576175"/>
                  <a:gd name="connsiteY0" fmla="*/ 1078488 h 1078488"/>
                  <a:gd name="connsiteX1" fmla="*/ 566057 w 576175"/>
                  <a:gd name="connsiteY1" fmla="*/ 360031 h 1078488"/>
                  <a:gd name="connsiteX2" fmla="*/ 416151 w 576175"/>
                  <a:gd name="connsiteY2" fmla="*/ 142068 h 1078488"/>
                  <a:gd name="connsiteX3" fmla="*/ 0 w 576175"/>
                  <a:gd name="connsiteY3" fmla="*/ 802 h 1078488"/>
                  <a:gd name="connsiteX0" fmla="*/ 555172 w 576175"/>
                  <a:gd name="connsiteY0" fmla="*/ 1078488 h 1078488"/>
                  <a:gd name="connsiteX1" fmla="*/ 566057 w 576175"/>
                  <a:gd name="connsiteY1" fmla="*/ 360031 h 1078488"/>
                  <a:gd name="connsiteX2" fmla="*/ 416151 w 576175"/>
                  <a:gd name="connsiteY2" fmla="*/ 142068 h 1078488"/>
                  <a:gd name="connsiteX3" fmla="*/ 0 w 576175"/>
                  <a:gd name="connsiteY3" fmla="*/ 802 h 1078488"/>
                  <a:gd name="connsiteX0" fmla="*/ 555172 w 576175"/>
                  <a:gd name="connsiteY0" fmla="*/ 1078348 h 1078348"/>
                  <a:gd name="connsiteX1" fmla="*/ 566057 w 576175"/>
                  <a:gd name="connsiteY1" fmla="*/ 359891 h 1078348"/>
                  <a:gd name="connsiteX2" fmla="*/ 416151 w 576175"/>
                  <a:gd name="connsiteY2" fmla="*/ 141928 h 1078348"/>
                  <a:gd name="connsiteX3" fmla="*/ 0 w 576175"/>
                  <a:gd name="connsiteY3" fmla="*/ 662 h 1078348"/>
                  <a:gd name="connsiteX0" fmla="*/ 555172 w 576175"/>
                  <a:gd name="connsiteY0" fmla="*/ 1078348 h 1078348"/>
                  <a:gd name="connsiteX1" fmla="*/ 566057 w 576175"/>
                  <a:gd name="connsiteY1" fmla="*/ 359891 h 1078348"/>
                  <a:gd name="connsiteX2" fmla="*/ 416151 w 576175"/>
                  <a:gd name="connsiteY2" fmla="*/ 141928 h 1078348"/>
                  <a:gd name="connsiteX3" fmla="*/ 0 w 576175"/>
                  <a:gd name="connsiteY3" fmla="*/ 662 h 1078348"/>
                  <a:gd name="connsiteX0" fmla="*/ 555172 w 576175"/>
                  <a:gd name="connsiteY0" fmla="*/ 1078348 h 1078348"/>
                  <a:gd name="connsiteX1" fmla="*/ 566057 w 576175"/>
                  <a:gd name="connsiteY1" fmla="*/ 359891 h 1078348"/>
                  <a:gd name="connsiteX2" fmla="*/ 416151 w 576175"/>
                  <a:gd name="connsiteY2" fmla="*/ 141928 h 1078348"/>
                  <a:gd name="connsiteX3" fmla="*/ 0 w 576175"/>
                  <a:gd name="connsiteY3" fmla="*/ 662 h 1078348"/>
                  <a:gd name="connsiteX0" fmla="*/ 555172 w 576175"/>
                  <a:gd name="connsiteY0" fmla="*/ 1078377 h 1078377"/>
                  <a:gd name="connsiteX1" fmla="*/ 566057 w 576175"/>
                  <a:gd name="connsiteY1" fmla="*/ 359920 h 1078377"/>
                  <a:gd name="connsiteX2" fmla="*/ 416151 w 576175"/>
                  <a:gd name="connsiteY2" fmla="*/ 141957 h 1078377"/>
                  <a:gd name="connsiteX3" fmla="*/ 0 w 576175"/>
                  <a:gd name="connsiteY3" fmla="*/ 691 h 1078377"/>
                  <a:gd name="connsiteX0" fmla="*/ 555172 w 576175"/>
                  <a:gd name="connsiteY0" fmla="*/ 1078377 h 1078377"/>
                  <a:gd name="connsiteX1" fmla="*/ 566057 w 576175"/>
                  <a:gd name="connsiteY1" fmla="*/ 359920 h 1078377"/>
                  <a:gd name="connsiteX2" fmla="*/ 416151 w 576175"/>
                  <a:gd name="connsiteY2" fmla="*/ 141957 h 1078377"/>
                  <a:gd name="connsiteX3" fmla="*/ 0 w 576175"/>
                  <a:gd name="connsiteY3" fmla="*/ 691 h 1078377"/>
                  <a:gd name="connsiteX0" fmla="*/ 555172 w 582373"/>
                  <a:gd name="connsiteY0" fmla="*/ 1078377 h 1078377"/>
                  <a:gd name="connsiteX1" fmla="*/ 566057 w 582373"/>
                  <a:gd name="connsiteY1" fmla="*/ 359920 h 1078377"/>
                  <a:gd name="connsiteX2" fmla="*/ 416151 w 582373"/>
                  <a:gd name="connsiteY2" fmla="*/ 141957 h 1078377"/>
                  <a:gd name="connsiteX3" fmla="*/ 0 w 582373"/>
                  <a:gd name="connsiteY3" fmla="*/ 691 h 1078377"/>
                  <a:gd name="connsiteX0" fmla="*/ 591818 w 596991"/>
                  <a:gd name="connsiteY0" fmla="*/ 1078377 h 1078377"/>
                  <a:gd name="connsiteX1" fmla="*/ 566057 w 596991"/>
                  <a:gd name="connsiteY1" fmla="*/ 359920 h 1078377"/>
                  <a:gd name="connsiteX2" fmla="*/ 416151 w 596991"/>
                  <a:gd name="connsiteY2" fmla="*/ 141957 h 1078377"/>
                  <a:gd name="connsiteX3" fmla="*/ 0 w 596991"/>
                  <a:gd name="connsiteY3" fmla="*/ 691 h 1078377"/>
                  <a:gd name="connsiteX0" fmla="*/ 591818 w 597319"/>
                  <a:gd name="connsiteY0" fmla="*/ 1078377 h 1078377"/>
                  <a:gd name="connsiteX1" fmla="*/ 566057 w 597319"/>
                  <a:gd name="connsiteY1" fmla="*/ 359920 h 1078377"/>
                  <a:gd name="connsiteX2" fmla="*/ 416151 w 597319"/>
                  <a:gd name="connsiteY2" fmla="*/ 141957 h 1078377"/>
                  <a:gd name="connsiteX3" fmla="*/ 0 w 597319"/>
                  <a:gd name="connsiteY3" fmla="*/ 691 h 107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7319" h="1078377">
                    <a:moveTo>
                      <a:pt x="591818" y="1078377"/>
                    </a:moveTo>
                    <a:cubicBezTo>
                      <a:pt x="603610" y="805327"/>
                      <a:pt x="597080" y="465384"/>
                      <a:pt x="566057" y="359920"/>
                    </a:cubicBezTo>
                    <a:cubicBezTo>
                      <a:pt x="535034" y="254456"/>
                      <a:pt x="510493" y="245454"/>
                      <a:pt x="416151" y="141957"/>
                    </a:cubicBezTo>
                    <a:cubicBezTo>
                      <a:pt x="278183" y="57656"/>
                      <a:pt x="192314" y="-7473"/>
                      <a:pt x="0" y="69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CA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7766518" y="4492625"/>
                <a:ext cx="625015" cy="765175"/>
              </a:xfrm>
              <a:custGeom>
                <a:avLst/>
                <a:gdLst>
                  <a:gd name="connsiteX0" fmla="*/ 626165 w 626165"/>
                  <a:gd name="connsiteY0" fmla="*/ 767494 h 767494"/>
                  <a:gd name="connsiteX1" fmla="*/ 606287 w 626165"/>
                  <a:gd name="connsiteY1" fmla="*/ 528955 h 767494"/>
                  <a:gd name="connsiteX2" fmla="*/ 599661 w 626165"/>
                  <a:gd name="connsiteY2" fmla="*/ 167833 h 767494"/>
                  <a:gd name="connsiteX3" fmla="*/ 463826 w 626165"/>
                  <a:gd name="connsiteY3" fmla="*/ 18746 h 767494"/>
                  <a:gd name="connsiteX4" fmla="*/ 0 w 626165"/>
                  <a:gd name="connsiteY4" fmla="*/ 2181 h 767494"/>
                  <a:gd name="connsiteX5" fmla="*/ 0 w 626165"/>
                  <a:gd name="connsiteY5" fmla="*/ 2181 h 767494"/>
                  <a:gd name="connsiteX6" fmla="*/ 0 w 626165"/>
                  <a:gd name="connsiteY6" fmla="*/ 2181 h 767494"/>
                  <a:gd name="connsiteX0" fmla="*/ 626165 w 626165"/>
                  <a:gd name="connsiteY0" fmla="*/ 765313 h 765313"/>
                  <a:gd name="connsiteX1" fmla="*/ 606287 w 626165"/>
                  <a:gd name="connsiteY1" fmla="*/ 526774 h 765313"/>
                  <a:gd name="connsiteX2" fmla="*/ 599661 w 626165"/>
                  <a:gd name="connsiteY2" fmla="*/ 165652 h 765313"/>
                  <a:gd name="connsiteX3" fmla="*/ 404191 w 626165"/>
                  <a:gd name="connsiteY3" fmla="*/ 43070 h 765313"/>
                  <a:gd name="connsiteX4" fmla="*/ 0 w 626165"/>
                  <a:gd name="connsiteY4" fmla="*/ 0 h 765313"/>
                  <a:gd name="connsiteX5" fmla="*/ 0 w 626165"/>
                  <a:gd name="connsiteY5" fmla="*/ 0 h 765313"/>
                  <a:gd name="connsiteX6" fmla="*/ 0 w 626165"/>
                  <a:gd name="connsiteY6" fmla="*/ 0 h 765313"/>
                  <a:gd name="connsiteX0" fmla="*/ 626165 w 626165"/>
                  <a:gd name="connsiteY0" fmla="*/ 765313 h 765313"/>
                  <a:gd name="connsiteX1" fmla="*/ 606287 w 626165"/>
                  <a:gd name="connsiteY1" fmla="*/ 526774 h 765313"/>
                  <a:gd name="connsiteX2" fmla="*/ 563217 w 626165"/>
                  <a:gd name="connsiteY2" fmla="*/ 231913 h 765313"/>
                  <a:gd name="connsiteX3" fmla="*/ 404191 w 626165"/>
                  <a:gd name="connsiteY3" fmla="*/ 43070 h 765313"/>
                  <a:gd name="connsiteX4" fmla="*/ 0 w 626165"/>
                  <a:gd name="connsiteY4" fmla="*/ 0 h 765313"/>
                  <a:gd name="connsiteX5" fmla="*/ 0 w 626165"/>
                  <a:gd name="connsiteY5" fmla="*/ 0 h 765313"/>
                  <a:gd name="connsiteX6" fmla="*/ 0 w 626165"/>
                  <a:gd name="connsiteY6" fmla="*/ 0 h 765313"/>
                  <a:gd name="connsiteX0" fmla="*/ 626165 w 626165"/>
                  <a:gd name="connsiteY0" fmla="*/ 765313 h 765313"/>
                  <a:gd name="connsiteX1" fmla="*/ 606287 w 626165"/>
                  <a:gd name="connsiteY1" fmla="*/ 526774 h 765313"/>
                  <a:gd name="connsiteX2" fmla="*/ 563217 w 626165"/>
                  <a:gd name="connsiteY2" fmla="*/ 231913 h 765313"/>
                  <a:gd name="connsiteX3" fmla="*/ 357809 w 626165"/>
                  <a:gd name="connsiteY3" fmla="*/ 53010 h 765313"/>
                  <a:gd name="connsiteX4" fmla="*/ 0 w 626165"/>
                  <a:gd name="connsiteY4" fmla="*/ 0 h 765313"/>
                  <a:gd name="connsiteX5" fmla="*/ 0 w 626165"/>
                  <a:gd name="connsiteY5" fmla="*/ 0 h 765313"/>
                  <a:gd name="connsiteX6" fmla="*/ 0 w 626165"/>
                  <a:gd name="connsiteY6" fmla="*/ 0 h 765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6165" h="765313">
                    <a:moveTo>
                      <a:pt x="626165" y="765313"/>
                    </a:moveTo>
                    <a:cubicBezTo>
                      <a:pt x="618434" y="696015"/>
                      <a:pt x="616778" y="615674"/>
                      <a:pt x="606287" y="526774"/>
                    </a:cubicBezTo>
                    <a:cubicBezTo>
                      <a:pt x="595796" y="437874"/>
                      <a:pt x="604630" y="310874"/>
                      <a:pt x="563217" y="231913"/>
                    </a:cubicBezTo>
                    <a:cubicBezTo>
                      <a:pt x="521804" y="152952"/>
                      <a:pt x="451678" y="91662"/>
                      <a:pt x="357809" y="53010"/>
                    </a:cubicBezTo>
                    <a:cubicBezTo>
                      <a:pt x="263940" y="14358"/>
                      <a:pt x="59635" y="8835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CA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7745896" y="4857750"/>
                <a:ext cx="626601" cy="396875"/>
              </a:xfrm>
              <a:custGeom>
                <a:avLst/>
                <a:gdLst>
                  <a:gd name="connsiteX0" fmla="*/ 626165 w 626165"/>
                  <a:gd name="connsiteY0" fmla="*/ 767494 h 767494"/>
                  <a:gd name="connsiteX1" fmla="*/ 606287 w 626165"/>
                  <a:gd name="connsiteY1" fmla="*/ 528955 h 767494"/>
                  <a:gd name="connsiteX2" fmla="*/ 599661 w 626165"/>
                  <a:gd name="connsiteY2" fmla="*/ 167833 h 767494"/>
                  <a:gd name="connsiteX3" fmla="*/ 463826 w 626165"/>
                  <a:gd name="connsiteY3" fmla="*/ 18746 h 767494"/>
                  <a:gd name="connsiteX4" fmla="*/ 0 w 626165"/>
                  <a:gd name="connsiteY4" fmla="*/ 2181 h 767494"/>
                  <a:gd name="connsiteX5" fmla="*/ 0 w 626165"/>
                  <a:gd name="connsiteY5" fmla="*/ 2181 h 767494"/>
                  <a:gd name="connsiteX6" fmla="*/ 0 w 626165"/>
                  <a:gd name="connsiteY6" fmla="*/ 2181 h 767494"/>
                  <a:gd name="connsiteX0" fmla="*/ 626165 w 626165"/>
                  <a:gd name="connsiteY0" fmla="*/ 765313 h 765313"/>
                  <a:gd name="connsiteX1" fmla="*/ 606287 w 626165"/>
                  <a:gd name="connsiteY1" fmla="*/ 526774 h 765313"/>
                  <a:gd name="connsiteX2" fmla="*/ 599661 w 626165"/>
                  <a:gd name="connsiteY2" fmla="*/ 165652 h 765313"/>
                  <a:gd name="connsiteX3" fmla="*/ 404191 w 626165"/>
                  <a:gd name="connsiteY3" fmla="*/ 43070 h 765313"/>
                  <a:gd name="connsiteX4" fmla="*/ 0 w 626165"/>
                  <a:gd name="connsiteY4" fmla="*/ 0 h 765313"/>
                  <a:gd name="connsiteX5" fmla="*/ 0 w 626165"/>
                  <a:gd name="connsiteY5" fmla="*/ 0 h 765313"/>
                  <a:gd name="connsiteX6" fmla="*/ 0 w 626165"/>
                  <a:gd name="connsiteY6" fmla="*/ 0 h 765313"/>
                  <a:gd name="connsiteX0" fmla="*/ 626165 w 626165"/>
                  <a:gd name="connsiteY0" fmla="*/ 765313 h 765313"/>
                  <a:gd name="connsiteX1" fmla="*/ 606287 w 626165"/>
                  <a:gd name="connsiteY1" fmla="*/ 526774 h 765313"/>
                  <a:gd name="connsiteX2" fmla="*/ 563217 w 626165"/>
                  <a:gd name="connsiteY2" fmla="*/ 231913 h 765313"/>
                  <a:gd name="connsiteX3" fmla="*/ 404191 w 626165"/>
                  <a:gd name="connsiteY3" fmla="*/ 43070 h 765313"/>
                  <a:gd name="connsiteX4" fmla="*/ 0 w 626165"/>
                  <a:gd name="connsiteY4" fmla="*/ 0 h 765313"/>
                  <a:gd name="connsiteX5" fmla="*/ 0 w 626165"/>
                  <a:gd name="connsiteY5" fmla="*/ 0 h 765313"/>
                  <a:gd name="connsiteX6" fmla="*/ 0 w 626165"/>
                  <a:gd name="connsiteY6" fmla="*/ 0 h 765313"/>
                  <a:gd name="connsiteX0" fmla="*/ 626165 w 626165"/>
                  <a:gd name="connsiteY0" fmla="*/ 765313 h 765313"/>
                  <a:gd name="connsiteX1" fmla="*/ 606287 w 626165"/>
                  <a:gd name="connsiteY1" fmla="*/ 526774 h 765313"/>
                  <a:gd name="connsiteX2" fmla="*/ 563217 w 626165"/>
                  <a:gd name="connsiteY2" fmla="*/ 231913 h 765313"/>
                  <a:gd name="connsiteX3" fmla="*/ 357809 w 626165"/>
                  <a:gd name="connsiteY3" fmla="*/ 53010 h 765313"/>
                  <a:gd name="connsiteX4" fmla="*/ 0 w 626165"/>
                  <a:gd name="connsiteY4" fmla="*/ 0 h 765313"/>
                  <a:gd name="connsiteX5" fmla="*/ 0 w 626165"/>
                  <a:gd name="connsiteY5" fmla="*/ 0 h 765313"/>
                  <a:gd name="connsiteX6" fmla="*/ 0 w 626165"/>
                  <a:gd name="connsiteY6" fmla="*/ 0 h 765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6165" h="765313">
                    <a:moveTo>
                      <a:pt x="626165" y="765313"/>
                    </a:moveTo>
                    <a:cubicBezTo>
                      <a:pt x="618434" y="696015"/>
                      <a:pt x="616778" y="615674"/>
                      <a:pt x="606287" y="526774"/>
                    </a:cubicBezTo>
                    <a:cubicBezTo>
                      <a:pt x="595796" y="437874"/>
                      <a:pt x="604630" y="310874"/>
                      <a:pt x="563217" y="231913"/>
                    </a:cubicBezTo>
                    <a:cubicBezTo>
                      <a:pt x="521804" y="152952"/>
                      <a:pt x="451678" y="91662"/>
                      <a:pt x="357809" y="53010"/>
                    </a:cubicBezTo>
                    <a:cubicBezTo>
                      <a:pt x="263940" y="14358"/>
                      <a:pt x="59635" y="8835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CA"/>
              </a:p>
            </p:txBody>
          </p:sp>
        </p:grpSp>
        <p:sp>
          <p:nvSpPr>
            <p:cNvPr id="23" name="Freeform 22"/>
            <p:cNvSpPr/>
            <p:nvPr/>
          </p:nvSpPr>
          <p:spPr>
            <a:xfrm flipV="1">
              <a:off x="7805738" y="5222875"/>
              <a:ext cx="596900" cy="1079500"/>
            </a:xfrm>
            <a:custGeom>
              <a:avLst/>
              <a:gdLst>
                <a:gd name="connsiteX0" fmla="*/ 555172 w 571537"/>
                <a:gd name="connsiteY0" fmla="*/ 1083342 h 1083342"/>
                <a:gd name="connsiteX1" fmla="*/ 566057 w 571537"/>
                <a:gd name="connsiteY1" fmla="*/ 364885 h 1083342"/>
                <a:gd name="connsiteX2" fmla="*/ 478972 w 571537"/>
                <a:gd name="connsiteY2" fmla="*/ 49199 h 1083342"/>
                <a:gd name="connsiteX3" fmla="*/ 0 w 571537"/>
                <a:gd name="connsiteY3" fmla="*/ 5656 h 1083342"/>
                <a:gd name="connsiteX0" fmla="*/ 555172 w 576175"/>
                <a:gd name="connsiteY0" fmla="*/ 1078208 h 1078208"/>
                <a:gd name="connsiteX1" fmla="*/ 566057 w 576175"/>
                <a:gd name="connsiteY1" fmla="*/ 359751 h 1078208"/>
                <a:gd name="connsiteX2" fmla="*/ 416151 w 576175"/>
                <a:gd name="connsiteY2" fmla="*/ 141788 h 1078208"/>
                <a:gd name="connsiteX3" fmla="*/ 0 w 576175"/>
                <a:gd name="connsiteY3" fmla="*/ 522 h 1078208"/>
                <a:gd name="connsiteX0" fmla="*/ 555172 w 576175"/>
                <a:gd name="connsiteY0" fmla="*/ 1078488 h 1078488"/>
                <a:gd name="connsiteX1" fmla="*/ 566057 w 576175"/>
                <a:gd name="connsiteY1" fmla="*/ 360031 h 1078488"/>
                <a:gd name="connsiteX2" fmla="*/ 416151 w 576175"/>
                <a:gd name="connsiteY2" fmla="*/ 142068 h 1078488"/>
                <a:gd name="connsiteX3" fmla="*/ 0 w 576175"/>
                <a:gd name="connsiteY3" fmla="*/ 802 h 1078488"/>
                <a:gd name="connsiteX0" fmla="*/ 555172 w 576175"/>
                <a:gd name="connsiteY0" fmla="*/ 1078488 h 1078488"/>
                <a:gd name="connsiteX1" fmla="*/ 566057 w 576175"/>
                <a:gd name="connsiteY1" fmla="*/ 360031 h 1078488"/>
                <a:gd name="connsiteX2" fmla="*/ 416151 w 576175"/>
                <a:gd name="connsiteY2" fmla="*/ 142068 h 1078488"/>
                <a:gd name="connsiteX3" fmla="*/ 0 w 576175"/>
                <a:gd name="connsiteY3" fmla="*/ 802 h 1078488"/>
                <a:gd name="connsiteX0" fmla="*/ 555172 w 576175"/>
                <a:gd name="connsiteY0" fmla="*/ 1078348 h 1078348"/>
                <a:gd name="connsiteX1" fmla="*/ 566057 w 576175"/>
                <a:gd name="connsiteY1" fmla="*/ 359891 h 1078348"/>
                <a:gd name="connsiteX2" fmla="*/ 416151 w 576175"/>
                <a:gd name="connsiteY2" fmla="*/ 141928 h 1078348"/>
                <a:gd name="connsiteX3" fmla="*/ 0 w 576175"/>
                <a:gd name="connsiteY3" fmla="*/ 662 h 1078348"/>
                <a:gd name="connsiteX0" fmla="*/ 555172 w 576175"/>
                <a:gd name="connsiteY0" fmla="*/ 1078348 h 1078348"/>
                <a:gd name="connsiteX1" fmla="*/ 566057 w 576175"/>
                <a:gd name="connsiteY1" fmla="*/ 359891 h 1078348"/>
                <a:gd name="connsiteX2" fmla="*/ 416151 w 576175"/>
                <a:gd name="connsiteY2" fmla="*/ 141928 h 1078348"/>
                <a:gd name="connsiteX3" fmla="*/ 0 w 576175"/>
                <a:gd name="connsiteY3" fmla="*/ 662 h 1078348"/>
                <a:gd name="connsiteX0" fmla="*/ 555172 w 576175"/>
                <a:gd name="connsiteY0" fmla="*/ 1078348 h 1078348"/>
                <a:gd name="connsiteX1" fmla="*/ 566057 w 576175"/>
                <a:gd name="connsiteY1" fmla="*/ 359891 h 1078348"/>
                <a:gd name="connsiteX2" fmla="*/ 416151 w 576175"/>
                <a:gd name="connsiteY2" fmla="*/ 141928 h 1078348"/>
                <a:gd name="connsiteX3" fmla="*/ 0 w 576175"/>
                <a:gd name="connsiteY3" fmla="*/ 662 h 1078348"/>
                <a:gd name="connsiteX0" fmla="*/ 555172 w 576175"/>
                <a:gd name="connsiteY0" fmla="*/ 1078377 h 1078377"/>
                <a:gd name="connsiteX1" fmla="*/ 566057 w 576175"/>
                <a:gd name="connsiteY1" fmla="*/ 359920 h 1078377"/>
                <a:gd name="connsiteX2" fmla="*/ 416151 w 576175"/>
                <a:gd name="connsiteY2" fmla="*/ 141957 h 1078377"/>
                <a:gd name="connsiteX3" fmla="*/ 0 w 576175"/>
                <a:gd name="connsiteY3" fmla="*/ 691 h 1078377"/>
                <a:gd name="connsiteX0" fmla="*/ 555172 w 576175"/>
                <a:gd name="connsiteY0" fmla="*/ 1078377 h 1078377"/>
                <a:gd name="connsiteX1" fmla="*/ 566057 w 576175"/>
                <a:gd name="connsiteY1" fmla="*/ 359920 h 1078377"/>
                <a:gd name="connsiteX2" fmla="*/ 416151 w 576175"/>
                <a:gd name="connsiteY2" fmla="*/ 141957 h 1078377"/>
                <a:gd name="connsiteX3" fmla="*/ 0 w 576175"/>
                <a:gd name="connsiteY3" fmla="*/ 691 h 1078377"/>
                <a:gd name="connsiteX0" fmla="*/ 555172 w 582373"/>
                <a:gd name="connsiteY0" fmla="*/ 1078377 h 1078377"/>
                <a:gd name="connsiteX1" fmla="*/ 566057 w 582373"/>
                <a:gd name="connsiteY1" fmla="*/ 359920 h 1078377"/>
                <a:gd name="connsiteX2" fmla="*/ 416151 w 582373"/>
                <a:gd name="connsiteY2" fmla="*/ 141957 h 1078377"/>
                <a:gd name="connsiteX3" fmla="*/ 0 w 582373"/>
                <a:gd name="connsiteY3" fmla="*/ 691 h 1078377"/>
                <a:gd name="connsiteX0" fmla="*/ 591818 w 596991"/>
                <a:gd name="connsiteY0" fmla="*/ 1078377 h 1078377"/>
                <a:gd name="connsiteX1" fmla="*/ 566057 w 596991"/>
                <a:gd name="connsiteY1" fmla="*/ 359920 h 1078377"/>
                <a:gd name="connsiteX2" fmla="*/ 416151 w 596991"/>
                <a:gd name="connsiteY2" fmla="*/ 141957 h 1078377"/>
                <a:gd name="connsiteX3" fmla="*/ 0 w 596991"/>
                <a:gd name="connsiteY3" fmla="*/ 691 h 1078377"/>
                <a:gd name="connsiteX0" fmla="*/ 591818 w 597319"/>
                <a:gd name="connsiteY0" fmla="*/ 1078377 h 1078377"/>
                <a:gd name="connsiteX1" fmla="*/ 566057 w 597319"/>
                <a:gd name="connsiteY1" fmla="*/ 359920 h 1078377"/>
                <a:gd name="connsiteX2" fmla="*/ 416151 w 597319"/>
                <a:gd name="connsiteY2" fmla="*/ 141957 h 1078377"/>
                <a:gd name="connsiteX3" fmla="*/ 0 w 597319"/>
                <a:gd name="connsiteY3" fmla="*/ 691 h 10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319" h="1078377">
                  <a:moveTo>
                    <a:pt x="591818" y="1078377"/>
                  </a:moveTo>
                  <a:cubicBezTo>
                    <a:pt x="603610" y="805327"/>
                    <a:pt x="597080" y="465384"/>
                    <a:pt x="566057" y="359920"/>
                  </a:cubicBezTo>
                  <a:cubicBezTo>
                    <a:pt x="535034" y="254456"/>
                    <a:pt x="510493" y="245454"/>
                    <a:pt x="416151" y="141957"/>
                  </a:cubicBezTo>
                  <a:cubicBezTo>
                    <a:pt x="278183" y="57656"/>
                    <a:pt x="192314" y="-7473"/>
                    <a:pt x="0" y="69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CA"/>
            </a:p>
          </p:txBody>
        </p:sp>
        <p:sp>
          <p:nvSpPr>
            <p:cNvPr id="24" name="Freeform 23"/>
            <p:cNvSpPr/>
            <p:nvPr/>
          </p:nvSpPr>
          <p:spPr>
            <a:xfrm flipV="1">
              <a:off x="7766050" y="5180013"/>
              <a:ext cx="625475" cy="766762"/>
            </a:xfrm>
            <a:custGeom>
              <a:avLst/>
              <a:gdLst>
                <a:gd name="connsiteX0" fmla="*/ 626165 w 626165"/>
                <a:gd name="connsiteY0" fmla="*/ 767494 h 767494"/>
                <a:gd name="connsiteX1" fmla="*/ 606287 w 626165"/>
                <a:gd name="connsiteY1" fmla="*/ 528955 h 767494"/>
                <a:gd name="connsiteX2" fmla="*/ 599661 w 626165"/>
                <a:gd name="connsiteY2" fmla="*/ 167833 h 767494"/>
                <a:gd name="connsiteX3" fmla="*/ 463826 w 626165"/>
                <a:gd name="connsiteY3" fmla="*/ 18746 h 767494"/>
                <a:gd name="connsiteX4" fmla="*/ 0 w 626165"/>
                <a:gd name="connsiteY4" fmla="*/ 2181 h 767494"/>
                <a:gd name="connsiteX5" fmla="*/ 0 w 626165"/>
                <a:gd name="connsiteY5" fmla="*/ 2181 h 767494"/>
                <a:gd name="connsiteX6" fmla="*/ 0 w 626165"/>
                <a:gd name="connsiteY6" fmla="*/ 2181 h 767494"/>
                <a:gd name="connsiteX0" fmla="*/ 626165 w 626165"/>
                <a:gd name="connsiteY0" fmla="*/ 765313 h 765313"/>
                <a:gd name="connsiteX1" fmla="*/ 606287 w 626165"/>
                <a:gd name="connsiteY1" fmla="*/ 526774 h 765313"/>
                <a:gd name="connsiteX2" fmla="*/ 599661 w 626165"/>
                <a:gd name="connsiteY2" fmla="*/ 165652 h 765313"/>
                <a:gd name="connsiteX3" fmla="*/ 404191 w 626165"/>
                <a:gd name="connsiteY3" fmla="*/ 43070 h 765313"/>
                <a:gd name="connsiteX4" fmla="*/ 0 w 626165"/>
                <a:gd name="connsiteY4" fmla="*/ 0 h 765313"/>
                <a:gd name="connsiteX5" fmla="*/ 0 w 626165"/>
                <a:gd name="connsiteY5" fmla="*/ 0 h 765313"/>
                <a:gd name="connsiteX6" fmla="*/ 0 w 626165"/>
                <a:gd name="connsiteY6" fmla="*/ 0 h 765313"/>
                <a:gd name="connsiteX0" fmla="*/ 626165 w 626165"/>
                <a:gd name="connsiteY0" fmla="*/ 765313 h 765313"/>
                <a:gd name="connsiteX1" fmla="*/ 606287 w 626165"/>
                <a:gd name="connsiteY1" fmla="*/ 526774 h 765313"/>
                <a:gd name="connsiteX2" fmla="*/ 563217 w 626165"/>
                <a:gd name="connsiteY2" fmla="*/ 231913 h 765313"/>
                <a:gd name="connsiteX3" fmla="*/ 404191 w 626165"/>
                <a:gd name="connsiteY3" fmla="*/ 43070 h 765313"/>
                <a:gd name="connsiteX4" fmla="*/ 0 w 626165"/>
                <a:gd name="connsiteY4" fmla="*/ 0 h 765313"/>
                <a:gd name="connsiteX5" fmla="*/ 0 w 626165"/>
                <a:gd name="connsiteY5" fmla="*/ 0 h 765313"/>
                <a:gd name="connsiteX6" fmla="*/ 0 w 626165"/>
                <a:gd name="connsiteY6" fmla="*/ 0 h 765313"/>
                <a:gd name="connsiteX0" fmla="*/ 626165 w 626165"/>
                <a:gd name="connsiteY0" fmla="*/ 765313 h 765313"/>
                <a:gd name="connsiteX1" fmla="*/ 606287 w 626165"/>
                <a:gd name="connsiteY1" fmla="*/ 526774 h 765313"/>
                <a:gd name="connsiteX2" fmla="*/ 563217 w 626165"/>
                <a:gd name="connsiteY2" fmla="*/ 231913 h 765313"/>
                <a:gd name="connsiteX3" fmla="*/ 357809 w 626165"/>
                <a:gd name="connsiteY3" fmla="*/ 53010 h 765313"/>
                <a:gd name="connsiteX4" fmla="*/ 0 w 626165"/>
                <a:gd name="connsiteY4" fmla="*/ 0 h 765313"/>
                <a:gd name="connsiteX5" fmla="*/ 0 w 626165"/>
                <a:gd name="connsiteY5" fmla="*/ 0 h 765313"/>
                <a:gd name="connsiteX6" fmla="*/ 0 w 626165"/>
                <a:gd name="connsiteY6" fmla="*/ 0 h 76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165" h="765313">
                  <a:moveTo>
                    <a:pt x="626165" y="765313"/>
                  </a:moveTo>
                  <a:cubicBezTo>
                    <a:pt x="618434" y="696015"/>
                    <a:pt x="616778" y="615674"/>
                    <a:pt x="606287" y="526774"/>
                  </a:cubicBezTo>
                  <a:cubicBezTo>
                    <a:pt x="595796" y="437874"/>
                    <a:pt x="604630" y="310874"/>
                    <a:pt x="563217" y="231913"/>
                  </a:cubicBezTo>
                  <a:cubicBezTo>
                    <a:pt x="521804" y="152952"/>
                    <a:pt x="451678" y="91662"/>
                    <a:pt x="357809" y="53010"/>
                  </a:cubicBezTo>
                  <a:cubicBezTo>
                    <a:pt x="263940" y="14358"/>
                    <a:pt x="59635" y="8835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CA"/>
            </a:p>
          </p:txBody>
        </p:sp>
        <p:sp>
          <p:nvSpPr>
            <p:cNvPr id="25" name="Freeform 24"/>
            <p:cNvSpPr/>
            <p:nvPr/>
          </p:nvSpPr>
          <p:spPr>
            <a:xfrm flipV="1">
              <a:off x="7745413" y="5183188"/>
              <a:ext cx="627062" cy="398462"/>
            </a:xfrm>
            <a:custGeom>
              <a:avLst/>
              <a:gdLst>
                <a:gd name="connsiteX0" fmla="*/ 626165 w 626165"/>
                <a:gd name="connsiteY0" fmla="*/ 767494 h 767494"/>
                <a:gd name="connsiteX1" fmla="*/ 606287 w 626165"/>
                <a:gd name="connsiteY1" fmla="*/ 528955 h 767494"/>
                <a:gd name="connsiteX2" fmla="*/ 599661 w 626165"/>
                <a:gd name="connsiteY2" fmla="*/ 167833 h 767494"/>
                <a:gd name="connsiteX3" fmla="*/ 463826 w 626165"/>
                <a:gd name="connsiteY3" fmla="*/ 18746 h 767494"/>
                <a:gd name="connsiteX4" fmla="*/ 0 w 626165"/>
                <a:gd name="connsiteY4" fmla="*/ 2181 h 767494"/>
                <a:gd name="connsiteX5" fmla="*/ 0 w 626165"/>
                <a:gd name="connsiteY5" fmla="*/ 2181 h 767494"/>
                <a:gd name="connsiteX6" fmla="*/ 0 w 626165"/>
                <a:gd name="connsiteY6" fmla="*/ 2181 h 767494"/>
                <a:gd name="connsiteX0" fmla="*/ 626165 w 626165"/>
                <a:gd name="connsiteY0" fmla="*/ 765313 h 765313"/>
                <a:gd name="connsiteX1" fmla="*/ 606287 w 626165"/>
                <a:gd name="connsiteY1" fmla="*/ 526774 h 765313"/>
                <a:gd name="connsiteX2" fmla="*/ 599661 w 626165"/>
                <a:gd name="connsiteY2" fmla="*/ 165652 h 765313"/>
                <a:gd name="connsiteX3" fmla="*/ 404191 w 626165"/>
                <a:gd name="connsiteY3" fmla="*/ 43070 h 765313"/>
                <a:gd name="connsiteX4" fmla="*/ 0 w 626165"/>
                <a:gd name="connsiteY4" fmla="*/ 0 h 765313"/>
                <a:gd name="connsiteX5" fmla="*/ 0 w 626165"/>
                <a:gd name="connsiteY5" fmla="*/ 0 h 765313"/>
                <a:gd name="connsiteX6" fmla="*/ 0 w 626165"/>
                <a:gd name="connsiteY6" fmla="*/ 0 h 765313"/>
                <a:gd name="connsiteX0" fmla="*/ 626165 w 626165"/>
                <a:gd name="connsiteY0" fmla="*/ 765313 h 765313"/>
                <a:gd name="connsiteX1" fmla="*/ 606287 w 626165"/>
                <a:gd name="connsiteY1" fmla="*/ 526774 h 765313"/>
                <a:gd name="connsiteX2" fmla="*/ 563217 w 626165"/>
                <a:gd name="connsiteY2" fmla="*/ 231913 h 765313"/>
                <a:gd name="connsiteX3" fmla="*/ 404191 w 626165"/>
                <a:gd name="connsiteY3" fmla="*/ 43070 h 765313"/>
                <a:gd name="connsiteX4" fmla="*/ 0 w 626165"/>
                <a:gd name="connsiteY4" fmla="*/ 0 h 765313"/>
                <a:gd name="connsiteX5" fmla="*/ 0 w 626165"/>
                <a:gd name="connsiteY5" fmla="*/ 0 h 765313"/>
                <a:gd name="connsiteX6" fmla="*/ 0 w 626165"/>
                <a:gd name="connsiteY6" fmla="*/ 0 h 765313"/>
                <a:gd name="connsiteX0" fmla="*/ 626165 w 626165"/>
                <a:gd name="connsiteY0" fmla="*/ 765313 h 765313"/>
                <a:gd name="connsiteX1" fmla="*/ 606287 w 626165"/>
                <a:gd name="connsiteY1" fmla="*/ 526774 h 765313"/>
                <a:gd name="connsiteX2" fmla="*/ 563217 w 626165"/>
                <a:gd name="connsiteY2" fmla="*/ 231913 h 765313"/>
                <a:gd name="connsiteX3" fmla="*/ 357809 w 626165"/>
                <a:gd name="connsiteY3" fmla="*/ 53010 h 765313"/>
                <a:gd name="connsiteX4" fmla="*/ 0 w 626165"/>
                <a:gd name="connsiteY4" fmla="*/ 0 h 765313"/>
                <a:gd name="connsiteX5" fmla="*/ 0 w 626165"/>
                <a:gd name="connsiteY5" fmla="*/ 0 h 765313"/>
                <a:gd name="connsiteX6" fmla="*/ 0 w 626165"/>
                <a:gd name="connsiteY6" fmla="*/ 0 h 76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165" h="765313">
                  <a:moveTo>
                    <a:pt x="626165" y="765313"/>
                  </a:moveTo>
                  <a:cubicBezTo>
                    <a:pt x="618434" y="696015"/>
                    <a:pt x="616778" y="615674"/>
                    <a:pt x="606287" y="526774"/>
                  </a:cubicBezTo>
                  <a:cubicBezTo>
                    <a:pt x="595796" y="437874"/>
                    <a:pt x="604630" y="310874"/>
                    <a:pt x="563217" y="231913"/>
                  </a:cubicBezTo>
                  <a:cubicBezTo>
                    <a:pt x="521804" y="152952"/>
                    <a:pt x="451678" y="91662"/>
                    <a:pt x="357809" y="53010"/>
                  </a:cubicBezTo>
                  <a:cubicBezTo>
                    <a:pt x="263940" y="14358"/>
                    <a:pt x="59635" y="8835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CA"/>
            </a:p>
          </p:txBody>
        </p:sp>
        <p:cxnSp>
          <p:nvCxnSpPr>
            <p:cNvPr id="9" name="Straight Connector 8"/>
            <p:cNvCxnSpPr>
              <a:stCxn id="16" idx="3"/>
            </p:cNvCxnSpPr>
            <p:nvPr/>
          </p:nvCxnSpPr>
          <p:spPr>
            <a:xfrm flipV="1">
              <a:off x="7702550" y="5222875"/>
              <a:ext cx="700088" cy="95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 flipV="1">
              <a:off x="7810500" y="5257800"/>
              <a:ext cx="596900" cy="1412875"/>
            </a:xfrm>
            <a:custGeom>
              <a:avLst/>
              <a:gdLst>
                <a:gd name="connsiteX0" fmla="*/ 555172 w 571537"/>
                <a:gd name="connsiteY0" fmla="*/ 1083342 h 1083342"/>
                <a:gd name="connsiteX1" fmla="*/ 566057 w 571537"/>
                <a:gd name="connsiteY1" fmla="*/ 364885 h 1083342"/>
                <a:gd name="connsiteX2" fmla="*/ 478972 w 571537"/>
                <a:gd name="connsiteY2" fmla="*/ 49199 h 1083342"/>
                <a:gd name="connsiteX3" fmla="*/ 0 w 571537"/>
                <a:gd name="connsiteY3" fmla="*/ 5656 h 1083342"/>
                <a:gd name="connsiteX0" fmla="*/ 555172 w 576175"/>
                <a:gd name="connsiteY0" fmla="*/ 1078208 h 1078208"/>
                <a:gd name="connsiteX1" fmla="*/ 566057 w 576175"/>
                <a:gd name="connsiteY1" fmla="*/ 359751 h 1078208"/>
                <a:gd name="connsiteX2" fmla="*/ 416151 w 576175"/>
                <a:gd name="connsiteY2" fmla="*/ 141788 h 1078208"/>
                <a:gd name="connsiteX3" fmla="*/ 0 w 576175"/>
                <a:gd name="connsiteY3" fmla="*/ 522 h 1078208"/>
                <a:gd name="connsiteX0" fmla="*/ 555172 w 576175"/>
                <a:gd name="connsiteY0" fmla="*/ 1078488 h 1078488"/>
                <a:gd name="connsiteX1" fmla="*/ 566057 w 576175"/>
                <a:gd name="connsiteY1" fmla="*/ 360031 h 1078488"/>
                <a:gd name="connsiteX2" fmla="*/ 416151 w 576175"/>
                <a:gd name="connsiteY2" fmla="*/ 142068 h 1078488"/>
                <a:gd name="connsiteX3" fmla="*/ 0 w 576175"/>
                <a:gd name="connsiteY3" fmla="*/ 802 h 1078488"/>
                <a:gd name="connsiteX0" fmla="*/ 555172 w 576175"/>
                <a:gd name="connsiteY0" fmla="*/ 1078488 h 1078488"/>
                <a:gd name="connsiteX1" fmla="*/ 566057 w 576175"/>
                <a:gd name="connsiteY1" fmla="*/ 360031 h 1078488"/>
                <a:gd name="connsiteX2" fmla="*/ 416151 w 576175"/>
                <a:gd name="connsiteY2" fmla="*/ 142068 h 1078488"/>
                <a:gd name="connsiteX3" fmla="*/ 0 w 576175"/>
                <a:gd name="connsiteY3" fmla="*/ 802 h 1078488"/>
                <a:gd name="connsiteX0" fmla="*/ 555172 w 576175"/>
                <a:gd name="connsiteY0" fmla="*/ 1078348 h 1078348"/>
                <a:gd name="connsiteX1" fmla="*/ 566057 w 576175"/>
                <a:gd name="connsiteY1" fmla="*/ 359891 h 1078348"/>
                <a:gd name="connsiteX2" fmla="*/ 416151 w 576175"/>
                <a:gd name="connsiteY2" fmla="*/ 141928 h 1078348"/>
                <a:gd name="connsiteX3" fmla="*/ 0 w 576175"/>
                <a:gd name="connsiteY3" fmla="*/ 662 h 1078348"/>
                <a:gd name="connsiteX0" fmla="*/ 555172 w 576175"/>
                <a:gd name="connsiteY0" fmla="*/ 1078348 h 1078348"/>
                <a:gd name="connsiteX1" fmla="*/ 566057 w 576175"/>
                <a:gd name="connsiteY1" fmla="*/ 359891 h 1078348"/>
                <a:gd name="connsiteX2" fmla="*/ 416151 w 576175"/>
                <a:gd name="connsiteY2" fmla="*/ 141928 h 1078348"/>
                <a:gd name="connsiteX3" fmla="*/ 0 w 576175"/>
                <a:gd name="connsiteY3" fmla="*/ 662 h 1078348"/>
                <a:gd name="connsiteX0" fmla="*/ 555172 w 576175"/>
                <a:gd name="connsiteY0" fmla="*/ 1078348 h 1078348"/>
                <a:gd name="connsiteX1" fmla="*/ 566057 w 576175"/>
                <a:gd name="connsiteY1" fmla="*/ 359891 h 1078348"/>
                <a:gd name="connsiteX2" fmla="*/ 416151 w 576175"/>
                <a:gd name="connsiteY2" fmla="*/ 141928 h 1078348"/>
                <a:gd name="connsiteX3" fmla="*/ 0 w 576175"/>
                <a:gd name="connsiteY3" fmla="*/ 662 h 1078348"/>
                <a:gd name="connsiteX0" fmla="*/ 555172 w 576175"/>
                <a:gd name="connsiteY0" fmla="*/ 1078377 h 1078377"/>
                <a:gd name="connsiteX1" fmla="*/ 566057 w 576175"/>
                <a:gd name="connsiteY1" fmla="*/ 359920 h 1078377"/>
                <a:gd name="connsiteX2" fmla="*/ 416151 w 576175"/>
                <a:gd name="connsiteY2" fmla="*/ 141957 h 1078377"/>
                <a:gd name="connsiteX3" fmla="*/ 0 w 576175"/>
                <a:gd name="connsiteY3" fmla="*/ 691 h 1078377"/>
                <a:gd name="connsiteX0" fmla="*/ 555172 w 576175"/>
                <a:gd name="connsiteY0" fmla="*/ 1078377 h 1078377"/>
                <a:gd name="connsiteX1" fmla="*/ 566057 w 576175"/>
                <a:gd name="connsiteY1" fmla="*/ 359920 h 1078377"/>
                <a:gd name="connsiteX2" fmla="*/ 416151 w 576175"/>
                <a:gd name="connsiteY2" fmla="*/ 141957 h 1078377"/>
                <a:gd name="connsiteX3" fmla="*/ 0 w 576175"/>
                <a:gd name="connsiteY3" fmla="*/ 691 h 1078377"/>
                <a:gd name="connsiteX0" fmla="*/ 555172 w 582373"/>
                <a:gd name="connsiteY0" fmla="*/ 1078377 h 1078377"/>
                <a:gd name="connsiteX1" fmla="*/ 566057 w 582373"/>
                <a:gd name="connsiteY1" fmla="*/ 359920 h 1078377"/>
                <a:gd name="connsiteX2" fmla="*/ 416151 w 582373"/>
                <a:gd name="connsiteY2" fmla="*/ 141957 h 1078377"/>
                <a:gd name="connsiteX3" fmla="*/ 0 w 582373"/>
                <a:gd name="connsiteY3" fmla="*/ 691 h 1078377"/>
                <a:gd name="connsiteX0" fmla="*/ 591818 w 596991"/>
                <a:gd name="connsiteY0" fmla="*/ 1078377 h 1078377"/>
                <a:gd name="connsiteX1" fmla="*/ 566057 w 596991"/>
                <a:gd name="connsiteY1" fmla="*/ 359920 h 1078377"/>
                <a:gd name="connsiteX2" fmla="*/ 416151 w 596991"/>
                <a:gd name="connsiteY2" fmla="*/ 141957 h 1078377"/>
                <a:gd name="connsiteX3" fmla="*/ 0 w 596991"/>
                <a:gd name="connsiteY3" fmla="*/ 691 h 1078377"/>
                <a:gd name="connsiteX0" fmla="*/ 591818 w 597319"/>
                <a:gd name="connsiteY0" fmla="*/ 1078377 h 1078377"/>
                <a:gd name="connsiteX1" fmla="*/ 566057 w 597319"/>
                <a:gd name="connsiteY1" fmla="*/ 359920 h 1078377"/>
                <a:gd name="connsiteX2" fmla="*/ 416151 w 597319"/>
                <a:gd name="connsiteY2" fmla="*/ 141957 h 1078377"/>
                <a:gd name="connsiteX3" fmla="*/ 0 w 597319"/>
                <a:gd name="connsiteY3" fmla="*/ 691 h 10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319" h="1078377">
                  <a:moveTo>
                    <a:pt x="591818" y="1078377"/>
                  </a:moveTo>
                  <a:cubicBezTo>
                    <a:pt x="603610" y="805327"/>
                    <a:pt x="597080" y="465384"/>
                    <a:pt x="566057" y="359920"/>
                  </a:cubicBezTo>
                  <a:cubicBezTo>
                    <a:pt x="535034" y="254456"/>
                    <a:pt x="510493" y="245454"/>
                    <a:pt x="416151" y="141957"/>
                  </a:cubicBezTo>
                  <a:cubicBezTo>
                    <a:pt x="278183" y="57656"/>
                    <a:pt x="192314" y="-7473"/>
                    <a:pt x="0" y="69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06092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Geomechanics… </a:t>
            </a:r>
            <a:endParaRPr lang="en-CA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075113"/>
          </a:xfrm>
        </p:spPr>
        <p:txBody>
          <a:bodyPr/>
          <a:lstStyle/>
          <a:p>
            <a:r>
              <a:rPr lang="en-CA" altLang="en-US" sz="2800" dirty="0" smtClean="0"/>
              <a:t>Long (800 m) galleries in thinly bedded salt is a new idea</a:t>
            </a:r>
          </a:p>
          <a:p>
            <a:pPr lvl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102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Geomechanics… </a:t>
            </a:r>
            <a:endParaRPr lang="en-CA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075113"/>
          </a:xfrm>
        </p:spPr>
        <p:txBody>
          <a:bodyPr/>
          <a:lstStyle/>
          <a:p>
            <a:r>
              <a:rPr lang="en-CA" altLang="en-US" sz="2800" dirty="0" smtClean="0"/>
              <a:t>Long (800 m) galleries in thinly bedded salt is a new idea</a:t>
            </a:r>
          </a:p>
          <a:p>
            <a:r>
              <a:rPr lang="en-CA" altLang="en-US" sz="2800" dirty="0" smtClean="0"/>
              <a:t>Stability issues</a:t>
            </a:r>
          </a:p>
          <a:p>
            <a:pPr lvl="1"/>
            <a:r>
              <a:rPr lang="en-CA" altLang="en-US" dirty="0" smtClean="0"/>
              <a:t>Long-term roof span stability in non-salt rocks</a:t>
            </a:r>
          </a:p>
          <a:p>
            <a:pPr lvl="1"/>
            <a:r>
              <a:rPr lang="en-CA" altLang="en-US" dirty="0" smtClean="0"/>
              <a:t>Cyclic loading and permeability/gas effects</a:t>
            </a:r>
          </a:p>
          <a:p>
            <a:pPr lvl="1"/>
            <a:r>
              <a:rPr lang="en-CA" altLang="en-US" dirty="0" smtClean="0"/>
              <a:t>Modeling rock mass behavior is needed</a:t>
            </a:r>
          </a:p>
        </p:txBody>
      </p:sp>
    </p:spTree>
    <p:extLst>
      <p:ext uri="{BB962C8B-B14F-4D97-AF65-F5344CB8AC3E}">
        <p14:creationId xmlns:p14="http://schemas.microsoft.com/office/powerpoint/2010/main" val="216536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Energy Situation:</a:t>
            </a:r>
            <a:br>
              <a:rPr lang="en-CA" dirty="0" smtClean="0"/>
            </a:br>
            <a:r>
              <a:rPr lang="en-CA" dirty="0" smtClean="0"/>
              <a:t>Dominated by Carbon</a:t>
            </a:r>
            <a:endParaRPr lang="en-CA" dirty="0"/>
          </a:p>
        </p:txBody>
      </p:sp>
      <p:pic>
        <p:nvPicPr>
          <p:cNvPr id="5" name="Picture 3" descr="Fig_4 Population_per Capita-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8325" y="1689894"/>
            <a:ext cx="5467350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/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819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Geomechanics… </a:t>
            </a:r>
            <a:endParaRPr lang="en-CA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075113"/>
          </a:xfrm>
        </p:spPr>
        <p:txBody>
          <a:bodyPr/>
          <a:lstStyle/>
          <a:p>
            <a:r>
              <a:rPr lang="en-CA" altLang="en-US" sz="2800" dirty="0" smtClean="0"/>
              <a:t>Long (800 m) galleries in thinly bedded salt is a new idea</a:t>
            </a:r>
          </a:p>
          <a:p>
            <a:r>
              <a:rPr lang="en-CA" altLang="en-US" sz="2800" dirty="0" smtClean="0"/>
              <a:t>Stability issues</a:t>
            </a:r>
          </a:p>
          <a:p>
            <a:pPr lvl="1"/>
            <a:r>
              <a:rPr lang="en-CA" altLang="en-US" dirty="0" smtClean="0"/>
              <a:t>Long-term roof span stability in non-salt rocks</a:t>
            </a:r>
          </a:p>
          <a:p>
            <a:pPr lvl="1"/>
            <a:r>
              <a:rPr lang="en-CA" altLang="en-US" dirty="0" smtClean="0"/>
              <a:t>Cyclic loading and permeability/gas effects</a:t>
            </a:r>
          </a:p>
          <a:p>
            <a:pPr lvl="1"/>
            <a:r>
              <a:rPr lang="en-CA" altLang="en-US" dirty="0" smtClean="0"/>
              <a:t>Modeling rock mass behavior is needed</a:t>
            </a:r>
          </a:p>
          <a:p>
            <a:r>
              <a:rPr lang="en-CA" altLang="en-US" sz="2800" dirty="0" smtClean="0"/>
              <a:t>A new advantage for long galleries…</a:t>
            </a:r>
          </a:p>
          <a:p>
            <a:pPr lvl="1"/>
            <a:r>
              <a:rPr lang="en-CA" altLang="en-US" dirty="0" smtClean="0"/>
              <a:t>Roof stable for larger cavern</a:t>
            </a:r>
          </a:p>
        </p:txBody>
      </p:sp>
    </p:spTree>
    <p:extLst>
      <p:ext uri="{BB962C8B-B14F-4D97-AF65-F5344CB8AC3E}">
        <p14:creationId xmlns:p14="http://schemas.microsoft.com/office/powerpoint/2010/main" val="15900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Feasible?</a:t>
            </a:r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" y="1300391"/>
            <a:ext cx="9144000" cy="4075113"/>
          </a:xfrm>
        </p:spPr>
        <p:txBody>
          <a:bodyPr/>
          <a:lstStyle/>
          <a:p>
            <a:r>
              <a:rPr lang="en-US" altLang="en-US" sz="2800" dirty="0" smtClean="0"/>
              <a:t>In Ontario’s bedded salts…?</a:t>
            </a:r>
          </a:p>
          <a:p>
            <a:pPr lvl="1"/>
            <a:r>
              <a:rPr lang="en-US" altLang="en-US" dirty="0" smtClean="0"/>
              <a:t>galleries – 25 m diameter – 800-1000 m </a:t>
            </a:r>
            <a:r>
              <a:rPr lang="en-US" altLang="en-US" dirty="0"/>
              <a:t>long (cigar)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300-500x10</a:t>
            </a:r>
            <a:r>
              <a:rPr lang="en-US" altLang="en-US" baseline="30000" dirty="0" smtClean="0"/>
              <a:t>3</a:t>
            </a:r>
            <a:r>
              <a:rPr lang="en-US" altLang="en-US" dirty="0" smtClean="0"/>
              <a:t> m</a:t>
            </a:r>
            <a:r>
              <a:rPr lang="en-US" altLang="en-US" baseline="30000" dirty="0" smtClean="0"/>
              <a:t>3</a:t>
            </a:r>
            <a:r>
              <a:rPr lang="en-US" altLang="en-US" dirty="0" smtClean="0"/>
              <a:t> volumetric capacity per gallery</a:t>
            </a:r>
          </a:p>
          <a:p>
            <a:pPr lvl="1"/>
            <a:r>
              <a:rPr lang="en-US" altLang="en-US" dirty="0" smtClean="0"/>
              <a:t>500 m deep to perhaps 750 m deep</a:t>
            </a:r>
          </a:p>
          <a:p>
            <a:r>
              <a:rPr lang="en-US" altLang="en-US" sz="2800" dirty="0" smtClean="0"/>
              <a:t>What pressure ranges?</a:t>
            </a:r>
          </a:p>
          <a:p>
            <a:pPr lvl="1"/>
            <a:r>
              <a:rPr lang="en-US" altLang="en-US" dirty="0" smtClean="0"/>
              <a:t>For 500 m: ~3.5 to ~9 MPa </a:t>
            </a:r>
            <a:r>
              <a:rPr lang="el-GR" altLang="en-US" dirty="0" smtClean="0">
                <a:latin typeface="Arial" charset="0"/>
                <a:cs typeface="Arial" charset="0"/>
              </a:rPr>
              <a:t>Δ</a:t>
            </a:r>
            <a:r>
              <a:rPr lang="en-CA" altLang="en-US" dirty="0" smtClean="0">
                <a:latin typeface="Arial" charset="0"/>
                <a:cs typeface="Arial" charset="0"/>
              </a:rPr>
              <a:t>p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For 750 m: ~5 to ~14 MPa </a:t>
            </a:r>
            <a:r>
              <a:rPr lang="el-GR" altLang="en-US" dirty="0" smtClean="0">
                <a:latin typeface="Arial" charset="0"/>
                <a:cs typeface="Arial" charset="0"/>
              </a:rPr>
              <a:t>Δ</a:t>
            </a:r>
            <a:r>
              <a:rPr lang="en-CA" altLang="en-US" dirty="0" smtClean="0">
                <a:latin typeface="Arial" charset="0"/>
                <a:cs typeface="Arial" charset="0"/>
              </a:rPr>
              <a:t>p </a:t>
            </a:r>
          </a:p>
          <a:p>
            <a:r>
              <a:rPr lang="en-US" altLang="en-US" sz="2800" dirty="0" smtClean="0"/>
              <a:t>In Alberta?</a:t>
            </a:r>
          </a:p>
          <a:p>
            <a:pPr lvl="1"/>
            <a:r>
              <a:rPr lang="en-US" altLang="en-US" dirty="0" smtClean="0"/>
              <a:t>Axisymmetric (pancake) caverns, 300-500x10</a:t>
            </a:r>
            <a:r>
              <a:rPr lang="en-US" altLang="en-US" baseline="30000" dirty="0" smtClean="0"/>
              <a:t>3</a:t>
            </a:r>
            <a:r>
              <a:rPr lang="en-US" altLang="en-US" dirty="0" smtClean="0"/>
              <a:t> m</a:t>
            </a:r>
            <a:r>
              <a:rPr lang="en-US" altLang="en-US" baseline="30000" dirty="0" smtClean="0"/>
              <a:t>3</a:t>
            </a:r>
            <a:r>
              <a:rPr lang="en-US" altLang="en-US" dirty="0" smtClean="0"/>
              <a:t> </a:t>
            </a:r>
          </a:p>
          <a:p>
            <a:pPr lvl="1"/>
            <a:r>
              <a:rPr lang="en-US" altLang="en-US" dirty="0" smtClean="0"/>
              <a:t>1200-1500 m deep: ~8 to ~25 MPa </a:t>
            </a:r>
            <a:r>
              <a:rPr lang="el-GR" altLang="en-US" dirty="0" smtClean="0">
                <a:latin typeface="Arial" charset="0"/>
                <a:cs typeface="Arial" charset="0"/>
              </a:rPr>
              <a:t>Δ</a:t>
            </a:r>
            <a:r>
              <a:rPr lang="en-CA" altLang="en-US" dirty="0" smtClean="0">
                <a:latin typeface="Arial" charset="0"/>
                <a:cs typeface="Arial" charset="0"/>
              </a:rPr>
              <a:t>p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942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C278E-2669-431A-AB85-3DF23620EFA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2" descr="http://www.mining120.com/WebEditor/uploadfile/2010012515412088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3" y="371853"/>
            <a:ext cx="7208401" cy="596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4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C278E-2669-431A-AB85-3DF23620EFA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2" descr="http://www.mining120.com/WebEditor/uploadfile/2010012515412088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3" y="371853"/>
            <a:ext cx="7208401" cy="596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89486" y="3018971"/>
            <a:ext cx="2416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Gas Storage?</a:t>
            </a:r>
          </a:p>
          <a:p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Power-to-Gas?</a:t>
            </a:r>
          </a:p>
        </p:txBody>
      </p:sp>
    </p:spTree>
    <p:extLst>
      <p:ext uri="{BB962C8B-B14F-4D97-AF65-F5344CB8AC3E}">
        <p14:creationId xmlns:p14="http://schemas.microsoft.com/office/powerpoint/2010/main" val="354282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95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CAES Discipline Integration</a:t>
            </a:r>
          </a:p>
        </p:txBody>
      </p:sp>
      <p:sp>
        <p:nvSpPr>
          <p:cNvPr id="42" name="Oval 41"/>
          <p:cNvSpPr/>
          <p:nvPr/>
        </p:nvSpPr>
        <p:spPr>
          <a:xfrm>
            <a:off x="460375" y="4867275"/>
            <a:ext cx="3038475" cy="11842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r>
              <a:rPr lang="en-CA" sz="2800" dirty="0">
                <a:solidFill>
                  <a:schemeClr val="tx1"/>
                </a:solidFill>
              </a:rPr>
              <a:t>Mechanical Engineering </a:t>
            </a:r>
          </a:p>
        </p:txBody>
      </p:sp>
      <p:sp>
        <p:nvSpPr>
          <p:cNvPr id="43" name="Oval 42"/>
          <p:cNvSpPr/>
          <p:nvPr/>
        </p:nvSpPr>
        <p:spPr>
          <a:xfrm>
            <a:off x="635000" y="1614488"/>
            <a:ext cx="6526213" cy="14271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r>
              <a:rPr lang="en-CA" sz="2800" dirty="0">
                <a:solidFill>
                  <a:schemeClr val="tx1"/>
                </a:solidFill>
              </a:rPr>
              <a:t>Earth Science &amp; </a:t>
            </a:r>
            <a:r>
              <a:rPr lang="en-CA" sz="2800" dirty="0" smtClean="0">
                <a:solidFill>
                  <a:schemeClr val="tx1"/>
                </a:solidFill>
              </a:rPr>
              <a:t>Geomechanics</a:t>
            </a:r>
            <a:endParaRPr lang="en-CA" sz="2800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041571" y="4040188"/>
            <a:ext cx="3119892" cy="11842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r>
              <a:rPr lang="en-CA" sz="2800" dirty="0" smtClean="0">
                <a:solidFill>
                  <a:schemeClr val="tx1"/>
                </a:solidFill>
              </a:rPr>
              <a:t>Power </a:t>
            </a:r>
            <a:r>
              <a:rPr lang="en-CA" sz="2800" dirty="0">
                <a:solidFill>
                  <a:schemeClr val="tx1"/>
                </a:solidFill>
              </a:rPr>
              <a:t>Engineering  </a:t>
            </a:r>
          </a:p>
        </p:txBody>
      </p:sp>
      <p:sp>
        <p:nvSpPr>
          <p:cNvPr id="45" name="Right Arrow 44"/>
          <p:cNvSpPr/>
          <p:nvPr/>
        </p:nvSpPr>
        <p:spPr>
          <a:xfrm rot="1463207">
            <a:off x="3695700" y="3295650"/>
            <a:ext cx="3344863" cy="6413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r>
              <a:rPr lang="en-CA" sz="1800" dirty="0">
                <a:solidFill>
                  <a:schemeClr val="tx1"/>
                </a:solidFill>
              </a:rPr>
              <a:t>Geoscience Parameters</a:t>
            </a:r>
          </a:p>
        </p:txBody>
      </p:sp>
      <p:sp>
        <p:nvSpPr>
          <p:cNvPr id="46" name="Right Arrow 45"/>
          <p:cNvSpPr/>
          <p:nvPr/>
        </p:nvSpPr>
        <p:spPr>
          <a:xfrm rot="1820563" flipH="1">
            <a:off x="5859463" y="2997200"/>
            <a:ext cx="3119437" cy="7921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r>
              <a:rPr lang="en-CA" sz="1800" dirty="0">
                <a:solidFill>
                  <a:schemeClr val="tx1"/>
                </a:solidFill>
              </a:rPr>
              <a:t>Grid Information</a:t>
            </a:r>
          </a:p>
        </p:txBody>
      </p:sp>
      <p:sp>
        <p:nvSpPr>
          <p:cNvPr id="47" name="Right Arrow 46"/>
          <p:cNvSpPr/>
          <p:nvPr/>
        </p:nvSpPr>
        <p:spPr>
          <a:xfrm rot="3583189">
            <a:off x="965932" y="3558390"/>
            <a:ext cx="2658068" cy="508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r>
              <a:rPr lang="en-CA" sz="1800" dirty="0">
                <a:solidFill>
                  <a:schemeClr val="tx1"/>
                </a:solidFill>
              </a:rPr>
              <a:t>Geoscience Parameters</a:t>
            </a:r>
          </a:p>
        </p:txBody>
      </p:sp>
      <p:sp>
        <p:nvSpPr>
          <p:cNvPr id="48" name="Right Arrow 47"/>
          <p:cNvSpPr/>
          <p:nvPr/>
        </p:nvSpPr>
        <p:spPr>
          <a:xfrm rot="20644228" flipH="1">
            <a:off x="3378200" y="4579938"/>
            <a:ext cx="3221038" cy="7143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r>
              <a:rPr lang="en-CA" sz="1800" dirty="0">
                <a:solidFill>
                  <a:schemeClr val="tx1"/>
                </a:solidFill>
              </a:rPr>
              <a:t>Grid Information</a:t>
            </a:r>
          </a:p>
        </p:txBody>
      </p:sp>
      <p:sp>
        <p:nvSpPr>
          <p:cNvPr id="49" name="Curved Up Arrow 48"/>
          <p:cNvSpPr/>
          <p:nvPr/>
        </p:nvSpPr>
        <p:spPr>
          <a:xfrm rot="21238759">
            <a:off x="3098582" y="5464859"/>
            <a:ext cx="4852987" cy="1182687"/>
          </a:xfrm>
          <a:prstGeom prst="curvedUpArrow">
            <a:avLst>
              <a:gd name="adj1" fmla="val 25000"/>
              <a:gd name="adj2" fmla="val 60754"/>
              <a:gd name="adj3" fmla="val 388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r>
              <a:rPr lang="en-CA" sz="1800" dirty="0">
                <a:solidFill>
                  <a:prstClr val="black"/>
                </a:solidFill>
              </a:rPr>
              <a:t>Generation </a:t>
            </a:r>
            <a:r>
              <a:rPr lang="en-CA" sz="1800" dirty="0" smtClean="0">
                <a:solidFill>
                  <a:prstClr val="black"/>
                </a:solidFill>
              </a:rPr>
              <a:t>inputs</a:t>
            </a:r>
            <a:r>
              <a:rPr lang="en-CA" sz="1800" dirty="0">
                <a:solidFill>
                  <a:prstClr val="black"/>
                </a:solidFill>
              </a:rPr>
              <a:t>, parameters</a:t>
            </a:r>
          </a:p>
        </p:txBody>
      </p:sp>
      <p:sp>
        <p:nvSpPr>
          <p:cNvPr id="15" name="Right Arrow 14"/>
          <p:cNvSpPr/>
          <p:nvPr/>
        </p:nvSpPr>
        <p:spPr>
          <a:xfrm rot="16551383">
            <a:off x="-244779" y="3637428"/>
            <a:ext cx="2476500" cy="508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r>
              <a:rPr lang="en-CA" sz="1800" dirty="0">
                <a:solidFill>
                  <a:schemeClr val="tx1"/>
                </a:solidFill>
              </a:rPr>
              <a:t>PVT Issues</a:t>
            </a:r>
          </a:p>
        </p:txBody>
      </p:sp>
    </p:spTree>
    <p:extLst>
      <p:ext uri="{BB962C8B-B14F-4D97-AF65-F5344CB8AC3E}">
        <p14:creationId xmlns:p14="http://schemas.microsoft.com/office/powerpoint/2010/main" val="275972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CAES / Hybrid Car Analogy</a:t>
            </a:r>
            <a:endParaRPr lang="en-US" dirty="0"/>
          </a:p>
        </p:txBody>
      </p:sp>
      <p:pic>
        <p:nvPicPr>
          <p:cNvPr id="4403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425" y="3167063"/>
            <a:ext cx="3863975" cy="1647825"/>
          </a:xfrm>
        </p:spPr>
      </p:pic>
      <p:pic>
        <p:nvPicPr>
          <p:cNvPr id="4403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425" y="1524000"/>
            <a:ext cx="3862388" cy="1646238"/>
          </a:xfrm>
        </p:spPr>
      </p:pic>
      <p:pic>
        <p:nvPicPr>
          <p:cNvPr id="4403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4814888"/>
            <a:ext cx="3841750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513263" y="1143000"/>
            <a:ext cx="4497387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Analogy leverages extensive hybrid vehicle expertise 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1. Model-based design rapid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prototyping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2. Specification 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identification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3. Architecture selection &amp;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sizing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4. 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Integration</a:t>
            </a: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5. 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Control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6. 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Optimization</a:t>
            </a: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7. Implementation &amp;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validation</a:t>
            </a:r>
            <a:endParaRPr lang="en-US" altLang="en-US" sz="24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altLang="en-US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2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CAES / Hybrid Car Analogy</a:t>
            </a:r>
            <a:endParaRPr lang="en-US" dirty="0"/>
          </a:p>
        </p:txBody>
      </p:sp>
      <p:pic>
        <p:nvPicPr>
          <p:cNvPr id="4505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425" y="3167063"/>
            <a:ext cx="3863975" cy="1647825"/>
          </a:xfrm>
        </p:spPr>
      </p:pic>
      <p:pic>
        <p:nvPicPr>
          <p:cNvPr id="45060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425" y="1524000"/>
            <a:ext cx="3862388" cy="1646238"/>
          </a:xfrm>
        </p:spPr>
      </p:pic>
      <p:pic>
        <p:nvPicPr>
          <p:cNvPr id="4506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4814888"/>
            <a:ext cx="3841750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Box 8"/>
          <p:cNvSpPr txBox="1">
            <a:spLocks noChangeArrowheads="1"/>
          </p:cNvSpPr>
          <p:nvPr/>
        </p:nvSpPr>
        <p:spPr bwMode="auto">
          <a:xfrm>
            <a:off x="4513263" y="1143000"/>
            <a:ext cx="4497387" cy="59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Analogy leverages extensive hybrid vehicle expertise 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1. Model-based design rapid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	prototyping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**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2. Specification identification 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**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3. Architecture selection &amp;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	sizing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**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4. 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Integration 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##</a:t>
            </a: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5. 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Control 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##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6. 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Optimization</a:t>
            </a: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7. Implementation &amp;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validation 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##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FF0000"/>
                </a:solidFill>
                <a:latin typeface="Arial" panose="020B0604020202020204" pitchFamily="34" charset="0"/>
              </a:rPr>
              <a:t>**</a:t>
            </a:r>
            <a:r>
              <a:rPr lang="en-US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NSERC CRD over next 2 years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400" dirty="0" smtClean="0">
                <a:solidFill>
                  <a:srgbClr val="FF0000"/>
                </a:solidFill>
                <a:latin typeface="Arial" panose="020B0604020202020204" pitchFamily="34" charset="0"/>
              </a:rPr>
              <a:t>##</a:t>
            </a:r>
            <a:r>
              <a:rPr lang="en-US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Sarnia based pilot for consideration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Design of Hybrid Cars is Driven by Drive Cycles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50027-7D5B-48F7-9079-CA77D227E40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475" y="1726066"/>
            <a:ext cx="6211686" cy="470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044199" y="2685095"/>
            <a:ext cx="13255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Gasoline</a:t>
            </a:r>
          </a:p>
          <a:p>
            <a:pPr algn="ctr"/>
            <a:r>
              <a:rPr lang="en-CA" dirty="0" smtClean="0"/>
              <a:t>Only</a:t>
            </a:r>
          </a:p>
          <a:p>
            <a:pPr algn="ctr"/>
            <a:endParaRPr lang="en-CA" dirty="0"/>
          </a:p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r>
              <a:rPr lang="en-CA" dirty="0" smtClean="0"/>
              <a:t>Series</a:t>
            </a:r>
          </a:p>
          <a:p>
            <a:pPr algn="ctr"/>
            <a:r>
              <a:rPr lang="en-CA" dirty="0" smtClean="0"/>
              <a:t>Hybrid</a:t>
            </a:r>
          </a:p>
          <a:p>
            <a:pPr algn="ctr"/>
            <a:endParaRPr lang="en-CA" dirty="0"/>
          </a:p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r>
              <a:rPr lang="en-CA" dirty="0" smtClean="0"/>
              <a:t>Parallel</a:t>
            </a:r>
          </a:p>
          <a:p>
            <a:pPr algn="ctr"/>
            <a:r>
              <a:rPr lang="en-CA" dirty="0" smtClean="0"/>
              <a:t>Hybrid</a:t>
            </a:r>
          </a:p>
        </p:txBody>
      </p:sp>
    </p:spTree>
    <p:extLst>
      <p:ext uri="{BB962C8B-B14F-4D97-AF65-F5344CB8AC3E}">
        <p14:creationId xmlns:p14="http://schemas.microsoft.com/office/powerpoint/2010/main" val="246821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Design of Hybrid Cars is Driven by Drive Cycles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50027-7D5B-48F7-9079-CA77D227E40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475" y="1726066"/>
            <a:ext cx="6211686" cy="470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044199" y="2685095"/>
            <a:ext cx="13255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Gasoline</a:t>
            </a:r>
          </a:p>
          <a:p>
            <a:pPr algn="ctr"/>
            <a:r>
              <a:rPr lang="en-CA" dirty="0" smtClean="0"/>
              <a:t>Only</a:t>
            </a:r>
          </a:p>
          <a:p>
            <a:pPr algn="ctr"/>
            <a:endParaRPr lang="en-CA" dirty="0"/>
          </a:p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r>
              <a:rPr lang="en-CA" dirty="0" smtClean="0"/>
              <a:t>Series</a:t>
            </a:r>
          </a:p>
          <a:p>
            <a:pPr algn="ctr"/>
            <a:r>
              <a:rPr lang="en-CA" dirty="0" smtClean="0"/>
              <a:t>Hybrid</a:t>
            </a:r>
          </a:p>
          <a:p>
            <a:pPr algn="ctr"/>
            <a:endParaRPr lang="en-CA" dirty="0"/>
          </a:p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r>
              <a:rPr lang="en-CA" dirty="0" smtClean="0"/>
              <a:t>Parallel</a:t>
            </a:r>
          </a:p>
          <a:p>
            <a:pPr algn="ctr"/>
            <a:r>
              <a:rPr lang="en-CA" dirty="0" smtClean="0"/>
              <a:t>Hybrid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1813" y="3857882"/>
            <a:ext cx="1468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2442" y="5142341"/>
            <a:ext cx="1468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1097" y="5142340"/>
            <a:ext cx="1468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8509" y="3565514"/>
            <a:ext cx="1468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162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CAES Drive Cycle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50027-7D5B-48F7-9079-CA77D227E40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2" y="1428109"/>
            <a:ext cx="7484173" cy="52489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0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Some Common Proposed</a:t>
            </a:r>
            <a:br>
              <a:rPr lang="en-CA" dirty="0" smtClean="0"/>
            </a:br>
            <a:r>
              <a:rPr lang="en-CA" dirty="0" smtClean="0"/>
              <a:t>Carbon Reduction Solutions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Carbon capture &amp; sequestration (CCS)</a:t>
            </a:r>
          </a:p>
          <a:p>
            <a:r>
              <a:rPr lang="en-CA" dirty="0" smtClean="0"/>
              <a:t>Coal-to-gas</a:t>
            </a:r>
          </a:p>
          <a:p>
            <a:r>
              <a:rPr lang="en-CA" dirty="0" smtClean="0"/>
              <a:t>Shift to natural gas</a:t>
            </a:r>
          </a:p>
          <a:p>
            <a:r>
              <a:rPr lang="en-CA" dirty="0" smtClean="0"/>
              <a:t>Increase nuclear</a:t>
            </a:r>
          </a:p>
          <a:p>
            <a:r>
              <a:rPr lang="en-CA" dirty="0" smtClean="0"/>
              <a:t>Increase efficiency</a:t>
            </a:r>
          </a:p>
          <a:p>
            <a:r>
              <a:rPr lang="en-CA" dirty="0" smtClean="0"/>
              <a:t>Substitute with renewables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50027-7D5B-48F7-9079-CA77D227E40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114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CAES Drive Cycle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50027-7D5B-48F7-9079-CA77D227E40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2" y="1428109"/>
            <a:ext cx="7484173" cy="52489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25242" y="4611091"/>
            <a:ext cx="1468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1699" y="4611091"/>
            <a:ext cx="1468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57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Straight Connector 179"/>
          <p:cNvCxnSpPr/>
          <p:nvPr/>
        </p:nvCxnSpPr>
        <p:spPr>
          <a:xfrm>
            <a:off x="4702647" y="3756620"/>
            <a:ext cx="841049" cy="0"/>
          </a:xfrm>
          <a:prstGeom prst="line">
            <a:avLst/>
          </a:prstGeom>
          <a:ln w="76200">
            <a:solidFill>
              <a:schemeClr val="accent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UWAFT Vehicle Powertrain - Split</a:t>
            </a:r>
            <a:endParaRPr lang="en-CA" sz="3600" dirty="0"/>
          </a:p>
        </p:txBody>
      </p:sp>
      <p:sp>
        <p:nvSpPr>
          <p:cNvPr id="176" name="TextBox 175"/>
          <p:cNvSpPr txBox="1"/>
          <p:nvPr/>
        </p:nvSpPr>
        <p:spPr>
          <a:xfrm>
            <a:off x="6232262" y="1071679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Front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52" name="Straight Connector 151"/>
          <p:cNvCxnSpPr/>
          <p:nvPr/>
        </p:nvCxnSpPr>
        <p:spPr>
          <a:xfrm>
            <a:off x="5499872" y="1777082"/>
            <a:ext cx="821104" cy="0"/>
          </a:xfrm>
          <a:prstGeom prst="line">
            <a:avLst/>
          </a:prstGeom>
          <a:ln w="76200">
            <a:solidFill>
              <a:schemeClr val="accent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8100392" y="3124710"/>
            <a:ext cx="0" cy="429211"/>
          </a:xfrm>
          <a:prstGeom prst="line">
            <a:avLst/>
          </a:prstGeom>
          <a:ln w="76200">
            <a:solidFill>
              <a:schemeClr val="accent6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7380312" y="3885429"/>
            <a:ext cx="789322" cy="0"/>
          </a:xfrm>
          <a:prstGeom prst="line">
            <a:avLst/>
          </a:prstGeom>
          <a:ln w="76200">
            <a:solidFill>
              <a:schemeClr val="accent6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6516216" y="2953920"/>
            <a:ext cx="849259" cy="0"/>
          </a:xfrm>
          <a:prstGeom prst="line">
            <a:avLst/>
          </a:prstGeom>
          <a:ln w="76200">
            <a:solidFill>
              <a:schemeClr val="accent6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5098235" y="5665246"/>
            <a:ext cx="3290189" cy="341"/>
          </a:xfrm>
          <a:prstGeom prst="line">
            <a:avLst/>
          </a:prstGeom>
          <a:ln w="76200"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6575448" y="3026539"/>
            <a:ext cx="0" cy="2638707"/>
          </a:xfrm>
          <a:prstGeom prst="line">
            <a:avLst/>
          </a:prstGeom>
          <a:ln w="76200"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8" name="Rounded Rectangle 157"/>
          <p:cNvSpPr/>
          <p:nvPr/>
        </p:nvSpPr>
        <p:spPr>
          <a:xfrm>
            <a:off x="5940152" y="1357982"/>
            <a:ext cx="1218157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Weber MPE 850 TC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9" name="Rounded Rectangle 158"/>
          <p:cNvSpPr/>
          <p:nvPr/>
        </p:nvSpPr>
        <p:spPr>
          <a:xfrm>
            <a:off x="7596336" y="3553921"/>
            <a:ext cx="947394" cy="838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A123 16.2 kWh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0" name="Rounded Rectangle 159"/>
          <p:cNvSpPr/>
          <p:nvPr/>
        </p:nvSpPr>
        <p:spPr>
          <a:xfrm>
            <a:off x="5959742" y="2649120"/>
            <a:ext cx="1204546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GKN AF130-4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1" name="Trapezoid 160"/>
          <p:cNvSpPr/>
          <p:nvPr/>
        </p:nvSpPr>
        <p:spPr>
          <a:xfrm rot="10800000" flipV="1">
            <a:off x="6055892" y="3448362"/>
            <a:ext cx="1066802" cy="806970"/>
          </a:xfrm>
          <a:prstGeom prst="trapezoi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GM 8L45 AT</a:t>
            </a:r>
            <a:endParaRPr lang="en-US" sz="1400" dirty="0">
              <a:solidFill>
                <a:prstClr val="white"/>
              </a:solidFill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6188659" y="5249206"/>
            <a:ext cx="771437" cy="703384"/>
            <a:chOff x="7948007" y="2057400"/>
            <a:chExt cx="771437" cy="703384"/>
          </a:xfrm>
        </p:grpSpPr>
        <p:cxnSp>
          <p:nvCxnSpPr>
            <p:cNvPr id="163" name="Straight Connector 162"/>
            <p:cNvCxnSpPr/>
            <p:nvPr/>
          </p:nvCxnSpPr>
          <p:spPr>
            <a:xfrm>
              <a:off x="8642555" y="2473440"/>
              <a:ext cx="76889" cy="1"/>
            </a:xfrm>
            <a:prstGeom prst="line">
              <a:avLst/>
            </a:prstGeom>
            <a:ln w="762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7948007" y="2473780"/>
              <a:ext cx="76889" cy="1"/>
            </a:xfrm>
            <a:prstGeom prst="line">
              <a:avLst/>
            </a:prstGeom>
            <a:ln w="762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8334192" y="2057400"/>
              <a:ext cx="0" cy="129376"/>
            </a:xfrm>
            <a:prstGeom prst="line">
              <a:avLst/>
            </a:prstGeom>
            <a:ln w="762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6" name="Oval 165"/>
            <p:cNvSpPr/>
            <p:nvPr/>
          </p:nvSpPr>
          <p:spPr>
            <a:xfrm>
              <a:off x="8026814" y="2186776"/>
              <a:ext cx="614756" cy="57400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smtClean="0">
                <a:solidFill>
                  <a:prstClr val="white"/>
                </a:solidFill>
              </a:endParaRPr>
            </a:p>
          </p:txBody>
        </p:sp>
      </p:grpSp>
      <p:pic>
        <p:nvPicPr>
          <p:cNvPr id="167" name="Picture 2" descr="C:\Users\bbenoy\AppData\Local\Microsoft\Windows\Temporary Internet Files\Content.IE5\U40JWTV0\MP900305740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2403" r="7612" b="2563"/>
          <a:stretch/>
        </p:blipFill>
        <p:spPr bwMode="auto">
          <a:xfrm>
            <a:off x="4644008" y="1204691"/>
            <a:ext cx="578644" cy="141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2" descr="C:\Users\bbenoy\AppData\Local\Microsoft\Windows\Temporary Internet Files\Content.IE5\U40JWTV0\MP900305740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2403" r="7612" b="2563"/>
          <a:stretch/>
        </p:blipFill>
        <p:spPr bwMode="auto">
          <a:xfrm>
            <a:off x="7809780" y="1202659"/>
            <a:ext cx="578644" cy="1416844"/>
          </a:xfrm>
          <a:prstGeom prst="rect">
            <a:avLst/>
          </a:prstGeom>
          <a:noFill/>
          <a:extLst/>
        </p:spPr>
      </p:pic>
      <p:pic>
        <p:nvPicPr>
          <p:cNvPr id="169" name="Picture 2" descr="C:\Users\bbenoy\AppData\Local\Microsoft\Windows\Temporary Internet Files\Content.IE5\U40JWTV0\MP900305740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2403" r="7612" b="2563"/>
          <a:stretch/>
        </p:blipFill>
        <p:spPr bwMode="auto">
          <a:xfrm>
            <a:off x="7956376" y="4890193"/>
            <a:ext cx="578644" cy="141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2" descr="C:\Users\bbenoy\AppData\Local\Microsoft\Windows\Temporary Internet Files\Content.IE5\U40JWTV0\MP900305740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2403" r="7612" b="2563"/>
          <a:stretch/>
        </p:blipFill>
        <p:spPr bwMode="auto">
          <a:xfrm>
            <a:off x="4713436" y="4892476"/>
            <a:ext cx="578644" cy="141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1" name="Straight Connector 170"/>
          <p:cNvCxnSpPr/>
          <p:nvPr/>
        </p:nvCxnSpPr>
        <p:spPr>
          <a:xfrm>
            <a:off x="6516216" y="4786439"/>
            <a:ext cx="863549" cy="0"/>
          </a:xfrm>
          <a:prstGeom prst="line">
            <a:avLst/>
          </a:prstGeom>
          <a:ln w="76200">
            <a:solidFill>
              <a:schemeClr val="accent6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2" name="Rounded Rectangle 171"/>
          <p:cNvSpPr/>
          <p:nvPr/>
        </p:nvSpPr>
        <p:spPr>
          <a:xfrm>
            <a:off x="7481816" y="2719196"/>
            <a:ext cx="1224136" cy="709804"/>
          </a:xfrm>
          <a:prstGeom prst="roundRect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prstClr val="white"/>
                </a:solidFill>
              </a:rPr>
              <a:t>Brusa</a:t>
            </a:r>
            <a:r>
              <a:rPr lang="en-US" dirty="0" smtClean="0">
                <a:solidFill>
                  <a:prstClr val="white"/>
                </a:solidFill>
              </a:rPr>
              <a:t> NLG513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3" name="Rounded Rectangle 172"/>
          <p:cNvSpPr/>
          <p:nvPr/>
        </p:nvSpPr>
        <p:spPr>
          <a:xfrm>
            <a:off x="4605155" y="3391502"/>
            <a:ext cx="830941" cy="73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E85 Tank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4" name="Picture 5" descr="C:\Users\bbenoy\AppData\Local\Microsoft\Windows\Temporary Internet Files\Content.IE5\W440G57B\MC90032268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47" y="4229943"/>
            <a:ext cx="635798" cy="56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6" descr="C:\Users\bbenoy\AppData\Local\Microsoft\Windows\Temporary Internet Files\Content.IE5\W440G57B\MC90032266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952" y="2779578"/>
            <a:ext cx="438048" cy="47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" name="TextBox 176"/>
          <p:cNvSpPr txBox="1"/>
          <p:nvPr/>
        </p:nvSpPr>
        <p:spPr>
          <a:xfrm>
            <a:off x="6200018" y="5954306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Rear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8" name="Rounded Rectangle 177"/>
          <p:cNvSpPr/>
          <p:nvPr/>
        </p:nvSpPr>
        <p:spPr>
          <a:xfrm>
            <a:off x="6099482" y="4481639"/>
            <a:ext cx="1204546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GKN AF130-4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79" name="Straight Connector 178"/>
          <p:cNvCxnSpPr/>
          <p:nvPr/>
        </p:nvCxnSpPr>
        <p:spPr>
          <a:xfrm flipH="1" flipV="1">
            <a:off x="7380312" y="2919918"/>
            <a:ext cx="6474" cy="1896358"/>
          </a:xfrm>
          <a:prstGeom prst="line">
            <a:avLst/>
          </a:prstGeom>
          <a:ln w="76200">
            <a:solidFill>
              <a:schemeClr val="accent6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H="1">
            <a:off x="5523493" y="1762748"/>
            <a:ext cx="8236" cy="2033661"/>
          </a:xfrm>
          <a:prstGeom prst="line">
            <a:avLst/>
          </a:prstGeom>
          <a:ln w="76200">
            <a:solidFill>
              <a:schemeClr val="accent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82" name="Group 181"/>
          <p:cNvGrpSpPr/>
          <p:nvPr/>
        </p:nvGrpSpPr>
        <p:grpSpPr>
          <a:xfrm rot="5400000">
            <a:off x="6346709" y="2283798"/>
            <a:ext cx="445698" cy="290146"/>
            <a:chOff x="3533114" y="1981200"/>
            <a:chExt cx="445698" cy="290146"/>
          </a:xfrm>
        </p:grpSpPr>
        <p:sp>
          <p:nvSpPr>
            <p:cNvPr id="183" name="Rectangle 182"/>
            <p:cNvSpPr/>
            <p:nvPr/>
          </p:nvSpPr>
          <p:spPr>
            <a:xfrm rot="5400000">
              <a:off x="3657453" y="2103414"/>
              <a:ext cx="290145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 rot="5400000">
              <a:off x="3581253" y="2103413"/>
              <a:ext cx="290145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533114" y="2089364"/>
              <a:ext cx="170352" cy="738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3808460" y="2089364"/>
              <a:ext cx="170352" cy="738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207" name="Table 206"/>
          <p:cNvGraphicFramePr>
            <a:graphicFrameLocks noGrp="1"/>
          </p:cNvGraphicFramePr>
          <p:nvPr>
            <p:extLst/>
          </p:nvPr>
        </p:nvGraphicFramePr>
        <p:xfrm>
          <a:off x="107504" y="1233924"/>
          <a:ext cx="4363886" cy="4494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6827"/>
                <a:gridCol w="1915886"/>
                <a:gridCol w="1101173"/>
              </a:tblGrid>
              <a:tr h="494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Component Description</a:t>
                      </a:r>
                      <a:endParaRPr lang="en-CA" sz="1400" dirty="0">
                        <a:solidFill>
                          <a:sysClr val="windowText" lastClr="000000"/>
                        </a:solidFill>
                        <a:effectLst/>
                        <a:latin typeface="Lato" panose="020F050202020403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A41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Performance Specifications</a:t>
                      </a:r>
                      <a:endParaRPr lang="en-CA" sz="1400" dirty="0">
                        <a:solidFill>
                          <a:sysClr val="windowText" lastClr="000000"/>
                        </a:solidFill>
                        <a:effectLst/>
                        <a:latin typeface="Lato" panose="020F050202020403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A41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400" dirty="0">
                        <a:solidFill>
                          <a:sysClr val="windowText" lastClr="000000"/>
                        </a:solidFill>
                        <a:effectLst/>
                        <a:latin typeface="Lato" panose="020F050202020403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88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Engine: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Weber MPE 850cc Turbo</a:t>
                      </a:r>
                      <a:endParaRPr lang="en-CA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Peak Power</a:t>
                      </a:r>
                      <a:endParaRPr lang="en-CA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effectLst/>
                          <a:latin typeface="+mn-lt"/>
                        </a:rPr>
                        <a:t>92 kW</a:t>
                      </a:r>
                      <a:endParaRPr lang="en-CA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5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Transmission: 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GM 8L45 AT</a:t>
                      </a:r>
                      <a:endParaRPr lang="en-CA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Number of Gears</a:t>
                      </a:r>
                      <a:endParaRPr lang="en-CA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CA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5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Type</a:t>
                      </a:r>
                      <a:endParaRPr lang="en-CA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Long. </a:t>
                      </a:r>
                      <a:r>
                        <a:rPr lang="en-CA" sz="1400" baseline="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Auto</a:t>
                      </a:r>
                      <a:endParaRPr lang="en-CA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Final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Drive: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GM 3.73 Final Drive, </a:t>
                      </a:r>
                      <a:r>
                        <a:rPr lang="en-US" sz="1400" b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eLSD</a:t>
                      </a:r>
                      <a:endParaRPr lang="en-CA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Final</a:t>
                      </a:r>
                      <a:r>
                        <a:rPr lang="en-CA" sz="1400" baseline="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Drive Ratio</a:t>
                      </a:r>
                      <a:endParaRPr lang="en-CA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3.73 : 1</a:t>
                      </a:r>
                      <a:endParaRPr lang="en-CA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06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Motors: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GKN AF 130-4</a:t>
                      </a:r>
                      <a:endParaRPr lang="en-CA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Peak</a:t>
                      </a:r>
                      <a:r>
                        <a:rPr lang="en-CA" sz="1400" baseline="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Power at 292V</a:t>
                      </a:r>
                      <a:endParaRPr lang="en-CA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  <a:latin typeface="+mn-lt"/>
                        </a:rPr>
                        <a:t>90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kW </a:t>
                      </a:r>
                      <a:endParaRPr lang="en-US" sz="1400" dirty="0" smtClean="0">
                        <a:effectLst/>
                        <a:latin typeface="+mn-lt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787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Cont. Power at 292V</a:t>
                      </a:r>
                      <a:endParaRPr lang="en-CA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en-CA" sz="1400" baseline="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kW</a:t>
                      </a:r>
                      <a:endParaRPr lang="en-CA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38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Battery: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A123</a:t>
                      </a:r>
                      <a:endParaRPr lang="en-CA" sz="1400" b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6x15s3p</a:t>
                      </a:r>
                      <a:endParaRPr lang="en-CA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Capacity</a:t>
                      </a:r>
                      <a:endParaRPr lang="en-CA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16.2 kWh</a:t>
                      </a:r>
                      <a:endParaRPr lang="en-CA" sz="1400" dirty="0">
                        <a:effectLst/>
                        <a:latin typeface="+mn-lt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87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Nominal Voltage</a:t>
                      </a:r>
                      <a:endParaRPr lang="en-CA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292 V</a:t>
                      </a:r>
                      <a:endParaRPr lang="en-CA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442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Peak Current</a:t>
                      </a:r>
                      <a:endParaRPr lang="en-CA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400 A</a:t>
                      </a:r>
                      <a:endParaRPr lang="en-CA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Charger: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b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Brusa</a:t>
                      </a:r>
                      <a:r>
                        <a:rPr lang="en-CA" sz="1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NLG513</a:t>
                      </a:r>
                      <a:endParaRPr lang="en-CA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Peak Power</a:t>
                      </a:r>
                      <a:endParaRPr lang="en-CA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3.3 kW</a:t>
                      </a:r>
                      <a:endParaRPr lang="en-CA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97" name="Group 96"/>
          <p:cNvGrpSpPr/>
          <p:nvPr/>
        </p:nvGrpSpPr>
        <p:grpSpPr>
          <a:xfrm>
            <a:off x="5901476" y="6321359"/>
            <a:ext cx="445698" cy="290146"/>
            <a:chOff x="3533114" y="1981200"/>
            <a:chExt cx="445698" cy="290146"/>
          </a:xfrm>
          <a:solidFill>
            <a:schemeClr val="bg1"/>
          </a:solidFill>
        </p:grpSpPr>
        <p:sp>
          <p:nvSpPr>
            <p:cNvPr id="98" name="Rectangle 97"/>
            <p:cNvSpPr/>
            <p:nvPr/>
          </p:nvSpPr>
          <p:spPr>
            <a:xfrm rot="5400000">
              <a:off x="3657453" y="2103414"/>
              <a:ext cx="2901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 rot="5400000">
              <a:off x="3581253" y="2103413"/>
              <a:ext cx="2901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533114" y="2089364"/>
              <a:ext cx="170352" cy="738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808460" y="2089364"/>
              <a:ext cx="170352" cy="738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10664" y="5877272"/>
            <a:ext cx="4943994" cy="980728"/>
            <a:chOff x="-4518593" y="4756203"/>
            <a:chExt cx="4619105" cy="863969"/>
          </a:xfrm>
        </p:grpSpPr>
        <p:grpSp>
          <p:nvGrpSpPr>
            <p:cNvPr id="7" name="Group 6"/>
            <p:cNvGrpSpPr/>
            <p:nvPr/>
          </p:nvGrpSpPr>
          <p:grpSpPr>
            <a:xfrm>
              <a:off x="-4518593" y="4756203"/>
              <a:ext cx="4619105" cy="863969"/>
              <a:chOff x="4282678" y="4343400"/>
              <a:chExt cx="4200671" cy="863969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4282678" y="4346776"/>
                <a:ext cx="3946922" cy="86059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5658617" y="4387775"/>
                <a:ext cx="69592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prstClr val="black"/>
                    </a:solidFill>
                  </a:rPr>
                  <a:t>Clutch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7330224" y="4625573"/>
                <a:ext cx="11531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prstClr val="black"/>
                    </a:solidFill>
                  </a:rPr>
                  <a:t>Mechanical</a:t>
                </a:r>
              </a:p>
            </p:txBody>
          </p:sp>
          <p:cxnSp>
            <p:nvCxnSpPr>
              <p:cNvPr id="122" name="Straight Connector 121"/>
              <p:cNvCxnSpPr/>
              <p:nvPr/>
            </p:nvCxnSpPr>
            <p:spPr>
              <a:xfrm>
                <a:off x="6509215" y="4499755"/>
                <a:ext cx="849259" cy="0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3" name="TextBox 122"/>
              <p:cNvSpPr txBox="1"/>
              <p:nvPr/>
            </p:nvSpPr>
            <p:spPr>
              <a:xfrm>
                <a:off x="7329998" y="4343400"/>
                <a:ext cx="76086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prstClr val="black"/>
                    </a:solidFill>
                  </a:rPr>
                  <a:t>Electrical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5538894" y="4745704"/>
                <a:ext cx="9882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prstClr val="black"/>
                    </a:solidFill>
                  </a:rPr>
                  <a:t>Right-Angle Differential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30" name="Straight Connector 129"/>
              <p:cNvCxnSpPr/>
              <p:nvPr/>
            </p:nvCxnSpPr>
            <p:spPr>
              <a:xfrm>
                <a:off x="6527163" y="5038815"/>
                <a:ext cx="841049" cy="0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1" name="TextBox 130"/>
              <p:cNvSpPr txBox="1"/>
              <p:nvPr/>
            </p:nvSpPr>
            <p:spPr>
              <a:xfrm>
                <a:off x="7346176" y="4881129"/>
                <a:ext cx="61758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prstClr val="black"/>
                    </a:solidFill>
                  </a:rPr>
                  <a:t>Fuel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4301012" y="4392353"/>
                <a:ext cx="88058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400" b="1" dirty="0" smtClean="0">
                    <a:solidFill>
                      <a:prstClr val="black"/>
                    </a:solidFill>
                  </a:rPr>
                  <a:t>Legend</a:t>
                </a:r>
                <a:endParaRPr lang="en-CA" sz="1400" b="1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33" name="Group 132"/>
              <p:cNvGrpSpPr/>
              <p:nvPr/>
            </p:nvGrpSpPr>
            <p:grpSpPr>
              <a:xfrm>
                <a:off x="5188797" y="4401167"/>
                <a:ext cx="445698" cy="290146"/>
                <a:chOff x="3533114" y="1981200"/>
                <a:chExt cx="445698" cy="290146"/>
              </a:xfrm>
            </p:grpSpPr>
            <p:sp>
              <p:nvSpPr>
                <p:cNvPr id="134" name="Rectangle 133"/>
                <p:cNvSpPr/>
                <p:nvPr/>
              </p:nvSpPr>
              <p:spPr>
                <a:xfrm rot="5400000">
                  <a:off x="3657453" y="2103414"/>
                  <a:ext cx="290145" cy="4571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5" name="Rectangle 134"/>
                <p:cNvSpPr/>
                <p:nvPr/>
              </p:nvSpPr>
              <p:spPr>
                <a:xfrm rot="5400000">
                  <a:off x="3581253" y="2103413"/>
                  <a:ext cx="290145" cy="4571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6" name="Rectangle 135"/>
                <p:cNvSpPr/>
                <p:nvPr/>
              </p:nvSpPr>
              <p:spPr>
                <a:xfrm>
                  <a:off x="3533114" y="2089364"/>
                  <a:ext cx="170352" cy="738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3808460" y="2089364"/>
                  <a:ext cx="170352" cy="738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cxnSp>
            <p:nvCxnSpPr>
              <p:cNvPr id="138" name="Straight Connector 137"/>
              <p:cNvCxnSpPr/>
              <p:nvPr/>
            </p:nvCxnSpPr>
            <p:spPr>
              <a:xfrm>
                <a:off x="6498625" y="4784081"/>
                <a:ext cx="841049" cy="0"/>
              </a:xfrm>
              <a:prstGeom prst="line">
                <a:avLst/>
              </a:prstGeom>
              <a:ln w="7620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>
              <a:off x="-3461070" y="5249163"/>
              <a:ext cx="352899" cy="321768"/>
              <a:chOff x="7948007" y="2057400"/>
              <a:chExt cx="771437" cy="703384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8642555" y="2473440"/>
                <a:ext cx="76889" cy="1"/>
              </a:xfrm>
              <a:prstGeom prst="line">
                <a:avLst/>
              </a:prstGeom>
              <a:ln w="7620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7948007" y="2473780"/>
                <a:ext cx="76889" cy="1"/>
              </a:xfrm>
              <a:prstGeom prst="line">
                <a:avLst/>
              </a:prstGeom>
              <a:ln w="7620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8334192" y="2057400"/>
                <a:ext cx="0" cy="129376"/>
              </a:xfrm>
              <a:prstGeom prst="line">
                <a:avLst/>
              </a:prstGeom>
              <a:ln w="7620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/>
              <p:nvPr/>
            </p:nvSpPr>
            <p:spPr>
              <a:xfrm>
                <a:off x="8026814" y="2186776"/>
                <a:ext cx="614756" cy="574008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smtClean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6598673" y="5203315"/>
            <a:ext cx="131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3.73 : 1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-435429" y="174171"/>
            <a:ext cx="10319658" cy="926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740229" y="260485"/>
            <a:ext cx="8186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/>
              <a:t>A Hybrid Vehicle Architecture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192982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CAES Concept…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2338388" y="1417638"/>
            <a:ext cx="2476500" cy="66198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9" name="Down Arrow 8"/>
          <p:cNvSpPr/>
          <p:nvPr/>
        </p:nvSpPr>
        <p:spPr bwMode="auto">
          <a:xfrm>
            <a:off x="5703888" y="2598738"/>
            <a:ext cx="228600" cy="31750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pic>
        <p:nvPicPr>
          <p:cNvPr id="27654" name="Picture 7" descr="Electricity pylons in a row">
            <a:hlinkClick r:id="rId2" tooltip="Download Electricity Pylons In A Row Stock Photos - Image: 34449133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1922463"/>
            <a:ext cx="1238250" cy="2271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 bwMode="auto">
          <a:xfrm flipH="1">
            <a:off x="2141538" y="2149475"/>
            <a:ext cx="5572125" cy="0"/>
          </a:xfrm>
          <a:prstGeom prst="straightConnector1">
            <a:avLst/>
          </a:prstGeom>
          <a:ln w="19050">
            <a:solidFill>
              <a:srgbClr val="1F04EA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6" name="Picture 5" descr="http://img.directindustry.com/images_di/photo-g/high-pressure-reciprocating-air-compressors-stationary-85417-4126907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2946400"/>
            <a:ext cx="1652587" cy="1308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657" name="Group 28"/>
          <p:cNvGrpSpPr>
            <a:grpSpLocks/>
          </p:cNvGrpSpPr>
          <p:nvPr/>
        </p:nvGrpSpPr>
        <p:grpSpPr bwMode="auto">
          <a:xfrm>
            <a:off x="900113" y="4883150"/>
            <a:ext cx="6016625" cy="1651000"/>
            <a:chOff x="1850303" y="4217001"/>
            <a:chExt cx="3334879" cy="1172583"/>
          </a:xfrm>
        </p:grpSpPr>
        <p:sp>
          <p:nvSpPr>
            <p:cNvPr id="12" name="Oval 11"/>
            <p:cNvSpPr/>
            <p:nvPr/>
          </p:nvSpPr>
          <p:spPr>
            <a:xfrm>
              <a:off x="1850303" y="4217001"/>
              <a:ext cx="3334879" cy="1172583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rgbClr val="FFFF99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00" dirty="0"/>
            </a:p>
          </p:txBody>
        </p:sp>
        <p:sp>
          <p:nvSpPr>
            <p:cNvPr id="5" name="Freeform 4"/>
            <p:cNvSpPr/>
            <p:nvPr/>
          </p:nvSpPr>
          <p:spPr>
            <a:xfrm>
              <a:off x="2504080" y="4568776"/>
              <a:ext cx="1884779" cy="434082"/>
            </a:xfrm>
            <a:custGeom>
              <a:avLst/>
              <a:gdLst>
                <a:gd name="connsiteX0" fmla="*/ 464669 w 2237198"/>
                <a:gd name="connsiteY0" fmla="*/ 14940 h 539322"/>
                <a:gd name="connsiteX1" fmla="*/ 309924 w 2237198"/>
                <a:gd name="connsiteY1" fmla="*/ 99346 h 539322"/>
                <a:gd name="connsiteX2" fmla="*/ 267721 w 2237198"/>
                <a:gd name="connsiteY2" fmla="*/ 113413 h 539322"/>
                <a:gd name="connsiteX3" fmla="*/ 155180 w 2237198"/>
                <a:gd name="connsiteY3" fmla="*/ 197820 h 539322"/>
                <a:gd name="connsiteX4" fmla="*/ 112976 w 2237198"/>
                <a:gd name="connsiteY4" fmla="*/ 225955 h 539322"/>
                <a:gd name="connsiteX5" fmla="*/ 14503 w 2237198"/>
                <a:gd name="connsiteY5" fmla="*/ 324429 h 539322"/>
                <a:gd name="connsiteX6" fmla="*/ 435 w 2237198"/>
                <a:gd name="connsiteY6" fmla="*/ 366632 h 539322"/>
                <a:gd name="connsiteX7" fmla="*/ 14503 w 2237198"/>
                <a:gd name="connsiteY7" fmla="*/ 479173 h 539322"/>
                <a:gd name="connsiteX8" fmla="*/ 70773 w 2237198"/>
                <a:gd name="connsiteY8" fmla="*/ 493241 h 539322"/>
                <a:gd name="connsiteX9" fmla="*/ 323992 w 2237198"/>
                <a:gd name="connsiteY9" fmla="*/ 507309 h 539322"/>
                <a:gd name="connsiteX10" fmla="*/ 619413 w 2237198"/>
                <a:gd name="connsiteY10" fmla="*/ 521377 h 539322"/>
                <a:gd name="connsiteX11" fmla="*/ 731955 w 2237198"/>
                <a:gd name="connsiteY11" fmla="*/ 493241 h 539322"/>
                <a:gd name="connsiteX12" fmla="*/ 816361 w 2237198"/>
                <a:gd name="connsiteY12" fmla="*/ 465106 h 539322"/>
                <a:gd name="connsiteX13" fmla="*/ 858564 w 2237198"/>
                <a:gd name="connsiteY13" fmla="*/ 451038 h 539322"/>
                <a:gd name="connsiteX14" fmla="*/ 1069580 w 2237198"/>
                <a:gd name="connsiteY14" fmla="*/ 436970 h 539322"/>
                <a:gd name="connsiteX15" fmla="*/ 1393136 w 2237198"/>
                <a:gd name="connsiteY15" fmla="*/ 436970 h 539322"/>
                <a:gd name="connsiteX16" fmla="*/ 1660423 w 2237198"/>
                <a:gd name="connsiteY16" fmla="*/ 451038 h 539322"/>
                <a:gd name="connsiteX17" fmla="*/ 1955844 w 2237198"/>
                <a:gd name="connsiteY17" fmla="*/ 436970 h 539322"/>
                <a:gd name="connsiteX18" fmla="*/ 2040250 w 2237198"/>
                <a:gd name="connsiteY18" fmla="*/ 408835 h 539322"/>
                <a:gd name="connsiteX19" fmla="*/ 2082453 w 2237198"/>
                <a:gd name="connsiteY19" fmla="*/ 394767 h 539322"/>
                <a:gd name="connsiteX20" fmla="*/ 2194995 w 2237198"/>
                <a:gd name="connsiteY20" fmla="*/ 338497 h 539322"/>
                <a:gd name="connsiteX21" fmla="*/ 2237198 w 2237198"/>
                <a:gd name="connsiteY21" fmla="*/ 324429 h 539322"/>
                <a:gd name="connsiteX22" fmla="*/ 2223130 w 2237198"/>
                <a:gd name="connsiteY22" fmla="*/ 197820 h 539322"/>
                <a:gd name="connsiteX23" fmla="*/ 2138724 w 2237198"/>
                <a:gd name="connsiteY23" fmla="*/ 169684 h 539322"/>
                <a:gd name="connsiteX24" fmla="*/ 2054318 w 2237198"/>
                <a:gd name="connsiteY24" fmla="*/ 141549 h 539322"/>
                <a:gd name="connsiteX25" fmla="*/ 1969912 w 2237198"/>
                <a:gd name="connsiteY25" fmla="*/ 99346 h 539322"/>
                <a:gd name="connsiteX26" fmla="*/ 1941776 w 2237198"/>
                <a:gd name="connsiteY26" fmla="*/ 71210 h 539322"/>
                <a:gd name="connsiteX27" fmla="*/ 957038 w 2237198"/>
                <a:gd name="connsiteY27" fmla="*/ 57143 h 539322"/>
                <a:gd name="connsiteX28" fmla="*/ 760090 w 2237198"/>
                <a:gd name="connsiteY28" fmla="*/ 43075 h 539322"/>
                <a:gd name="connsiteX29" fmla="*/ 717887 w 2237198"/>
                <a:gd name="connsiteY29" fmla="*/ 29007 h 539322"/>
                <a:gd name="connsiteX30" fmla="*/ 633481 w 2237198"/>
                <a:gd name="connsiteY30" fmla="*/ 14940 h 539322"/>
                <a:gd name="connsiteX31" fmla="*/ 563143 w 2237198"/>
                <a:gd name="connsiteY31" fmla="*/ 872 h 539322"/>
                <a:gd name="connsiteX32" fmla="*/ 464669 w 2237198"/>
                <a:gd name="connsiteY32" fmla="*/ 14940 h 539322"/>
                <a:gd name="connsiteX0" fmla="*/ 464669 w 2237198"/>
                <a:gd name="connsiteY0" fmla="*/ 14940 h 539322"/>
                <a:gd name="connsiteX1" fmla="*/ 309924 w 2237198"/>
                <a:gd name="connsiteY1" fmla="*/ 99346 h 539322"/>
                <a:gd name="connsiteX2" fmla="*/ 267721 w 2237198"/>
                <a:gd name="connsiteY2" fmla="*/ 113413 h 539322"/>
                <a:gd name="connsiteX3" fmla="*/ 155180 w 2237198"/>
                <a:gd name="connsiteY3" fmla="*/ 197820 h 539322"/>
                <a:gd name="connsiteX4" fmla="*/ 112976 w 2237198"/>
                <a:gd name="connsiteY4" fmla="*/ 225955 h 539322"/>
                <a:gd name="connsiteX5" fmla="*/ 14503 w 2237198"/>
                <a:gd name="connsiteY5" fmla="*/ 324429 h 539322"/>
                <a:gd name="connsiteX6" fmla="*/ 435 w 2237198"/>
                <a:gd name="connsiteY6" fmla="*/ 366632 h 539322"/>
                <a:gd name="connsiteX7" fmla="*/ 14503 w 2237198"/>
                <a:gd name="connsiteY7" fmla="*/ 479173 h 539322"/>
                <a:gd name="connsiteX8" fmla="*/ 70773 w 2237198"/>
                <a:gd name="connsiteY8" fmla="*/ 493241 h 539322"/>
                <a:gd name="connsiteX9" fmla="*/ 323992 w 2237198"/>
                <a:gd name="connsiteY9" fmla="*/ 507309 h 539322"/>
                <a:gd name="connsiteX10" fmla="*/ 619413 w 2237198"/>
                <a:gd name="connsiteY10" fmla="*/ 521377 h 539322"/>
                <a:gd name="connsiteX11" fmla="*/ 731955 w 2237198"/>
                <a:gd name="connsiteY11" fmla="*/ 493241 h 539322"/>
                <a:gd name="connsiteX12" fmla="*/ 816361 w 2237198"/>
                <a:gd name="connsiteY12" fmla="*/ 465106 h 539322"/>
                <a:gd name="connsiteX13" fmla="*/ 858564 w 2237198"/>
                <a:gd name="connsiteY13" fmla="*/ 451038 h 539322"/>
                <a:gd name="connsiteX14" fmla="*/ 1069580 w 2237198"/>
                <a:gd name="connsiteY14" fmla="*/ 436970 h 539322"/>
                <a:gd name="connsiteX15" fmla="*/ 1393136 w 2237198"/>
                <a:gd name="connsiteY15" fmla="*/ 436970 h 539322"/>
                <a:gd name="connsiteX16" fmla="*/ 1660423 w 2237198"/>
                <a:gd name="connsiteY16" fmla="*/ 451038 h 539322"/>
                <a:gd name="connsiteX17" fmla="*/ 1955844 w 2237198"/>
                <a:gd name="connsiteY17" fmla="*/ 436970 h 539322"/>
                <a:gd name="connsiteX18" fmla="*/ 2040250 w 2237198"/>
                <a:gd name="connsiteY18" fmla="*/ 408835 h 539322"/>
                <a:gd name="connsiteX19" fmla="*/ 2082453 w 2237198"/>
                <a:gd name="connsiteY19" fmla="*/ 394767 h 539322"/>
                <a:gd name="connsiteX20" fmla="*/ 2194995 w 2237198"/>
                <a:gd name="connsiteY20" fmla="*/ 338497 h 539322"/>
                <a:gd name="connsiteX21" fmla="*/ 2237198 w 2237198"/>
                <a:gd name="connsiteY21" fmla="*/ 324429 h 539322"/>
                <a:gd name="connsiteX22" fmla="*/ 2223130 w 2237198"/>
                <a:gd name="connsiteY22" fmla="*/ 197820 h 539322"/>
                <a:gd name="connsiteX23" fmla="*/ 2138724 w 2237198"/>
                <a:gd name="connsiteY23" fmla="*/ 169684 h 539322"/>
                <a:gd name="connsiteX24" fmla="*/ 2054318 w 2237198"/>
                <a:gd name="connsiteY24" fmla="*/ 141549 h 539322"/>
                <a:gd name="connsiteX25" fmla="*/ 1969912 w 2237198"/>
                <a:gd name="connsiteY25" fmla="*/ 99346 h 539322"/>
                <a:gd name="connsiteX26" fmla="*/ 1941776 w 2237198"/>
                <a:gd name="connsiteY26" fmla="*/ 71210 h 539322"/>
                <a:gd name="connsiteX27" fmla="*/ 1442695 w 2237198"/>
                <a:gd name="connsiteY27" fmla="*/ 41855 h 539322"/>
                <a:gd name="connsiteX28" fmla="*/ 957038 w 2237198"/>
                <a:gd name="connsiteY28" fmla="*/ 57143 h 539322"/>
                <a:gd name="connsiteX29" fmla="*/ 760090 w 2237198"/>
                <a:gd name="connsiteY29" fmla="*/ 43075 h 539322"/>
                <a:gd name="connsiteX30" fmla="*/ 717887 w 2237198"/>
                <a:gd name="connsiteY30" fmla="*/ 29007 h 539322"/>
                <a:gd name="connsiteX31" fmla="*/ 633481 w 2237198"/>
                <a:gd name="connsiteY31" fmla="*/ 14940 h 539322"/>
                <a:gd name="connsiteX32" fmla="*/ 563143 w 2237198"/>
                <a:gd name="connsiteY32" fmla="*/ 872 h 539322"/>
                <a:gd name="connsiteX33" fmla="*/ 464669 w 2237198"/>
                <a:gd name="connsiteY33" fmla="*/ 14940 h 53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37198" h="539322">
                  <a:moveTo>
                    <a:pt x="464669" y="14940"/>
                  </a:moveTo>
                  <a:cubicBezTo>
                    <a:pt x="371173" y="89735"/>
                    <a:pt x="422813" y="61716"/>
                    <a:pt x="309924" y="99346"/>
                  </a:cubicBezTo>
                  <a:lnTo>
                    <a:pt x="267721" y="113413"/>
                  </a:lnTo>
                  <a:cubicBezTo>
                    <a:pt x="215677" y="165459"/>
                    <a:pt x="250619" y="134195"/>
                    <a:pt x="155180" y="197820"/>
                  </a:cubicBezTo>
                  <a:lnTo>
                    <a:pt x="112976" y="225955"/>
                  </a:lnTo>
                  <a:cubicBezTo>
                    <a:pt x="48481" y="322699"/>
                    <a:pt x="88785" y="299668"/>
                    <a:pt x="14503" y="324429"/>
                  </a:cubicBezTo>
                  <a:cubicBezTo>
                    <a:pt x="9814" y="338497"/>
                    <a:pt x="435" y="351803"/>
                    <a:pt x="435" y="366632"/>
                  </a:cubicBezTo>
                  <a:cubicBezTo>
                    <a:pt x="435" y="404438"/>
                    <a:pt x="-3857" y="446125"/>
                    <a:pt x="14503" y="479173"/>
                  </a:cubicBezTo>
                  <a:cubicBezTo>
                    <a:pt x="23892" y="496074"/>
                    <a:pt x="51518" y="491491"/>
                    <a:pt x="70773" y="493241"/>
                  </a:cubicBezTo>
                  <a:cubicBezTo>
                    <a:pt x="154962" y="500895"/>
                    <a:pt x="239586" y="502620"/>
                    <a:pt x="323992" y="507309"/>
                  </a:cubicBezTo>
                  <a:cubicBezTo>
                    <a:pt x="475275" y="557736"/>
                    <a:pt x="378806" y="537417"/>
                    <a:pt x="619413" y="521377"/>
                  </a:cubicBezTo>
                  <a:cubicBezTo>
                    <a:pt x="747454" y="478696"/>
                    <a:pt x="545241" y="544163"/>
                    <a:pt x="731955" y="493241"/>
                  </a:cubicBezTo>
                  <a:cubicBezTo>
                    <a:pt x="760567" y="485438"/>
                    <a:pt x="788226" y="474484"/>
                    <a:pt x="816361" y="465106"/>
                  </a:cubicBezTo>
                  <a:cubicBezTo>
                    <a:pt x="830429" y="460417"/>
                    <a:pt x="843768" y="452024"/>
                    <a:pt x="858564" y="451038"/>
                  </a:cubicBezTo>
                  <a:lnTo>
                    <a:pt x="1069580" y="436970"/>
                  </a:lnTo>
                  <a:cubicBezTo>
                    <a:pt x="1323215" y="468675"/>
                    <a:pt x="1011740" y="436970"/>
                    <a:pt x="1393136" y="436970"/>
                  </a:cubicBezTo>
                  <a:cubicBezTo>
                    <a:pt x="1482355" y="436970"/>
                    <a:pt x="1571327" y="446349"/>
                    <a:pt x="1660423" y="451038"/>
                  </a:cubicBezTo>
                  <a:cubicBezTo>
                    <a:pt x="1758897" y="446349"/>
                    <a:pt x="1857862" y="447857"/>
                    <a:pt x="1955844" y="436970"/>
                  </a:cubicBezTo>
                  <a:cubicBezTo>
                    <a:pt x="1985320" y="433695"/>
                    <a:pt x="2012115" y="418213"/>
                    <a:pt x="2040250" y="408835"/>
                  </a:cubicBezTo>
                  <a:lnTo>
                    <a:pt x="2082453" y="394767"/>
                  </a:lnTo>
                  <a:cubicBezTo>
                    <a:pt x="2131560" y="345661"/>
                    <a:pt x="2098006" y="370827"/>
                    <a:pt x="2194995" y="338497"/>
                  </a:cubicBezTo>
                  <a:lnTo>
                    <a:pt x="2237198" y="324429"/>
                  </a:lnTo>
                  <a:cubicBezTo>
                    <a:pt x="2232509" y="282226"/>
                    <a:pt x="2245927" y="233644"/>
                    <a:pt x="2223130" y="197820"/>
                  </a:cubicBezTo>
                  <a:cubicBezTo>
                    <a:pt x="2207208" y="172799"/>
                    <a:pt x="2166859" y="179062"/>
                    <a:pt x="2138724" y="169684"/>
                  </a:cubicBezTo>
                  <a:lnTo>
                    <a:pt x="2054318" y="141549"/>
                  </a:lnTo>
                  <a:cubicBezTo>
                    <a:pt x="2009744" y="126691"/>
                    <a:pt x="2008869" y="130512"/>
                    <a:pt x="1969912" y="99346"/>
                  </a:cubicBezTo>
                  <a:cubicBezTo>
                    <a:pt x="1959555" y="91060"/>
                    <a:pt x="2029646" y="80792"/>
                    <a:pt x="1941776" y="71210"/>
                  </a:cubicBezTo>
                  <a:cubicBezTo>
                    <a:pt x="1853907" y="61628"/>
                    <a:pt x="1606818" y="44200"/>
                    <a:pt x="1442695" y="41855"/>
                  </a:cubicBezTo>
                  <a:cubicBezTo>
                    <a:pt x="1278572" y="39511"/>
                    <a:pt x="1069417" y="61295"/>
                    <a:pt x="957038" y="57143"/>
                  </a:cubicBezTo>
                  <a:cubicBezTo>
                    <a:pt x="891389" y="52454"/>
                    <a:pt x="825456" y="50765"/>
                    <a:pt x="760090" y="43075"/>
                  </a:cubicBezTo>
                  <a:cubicBezTo>
                    <a:pt x="745363" y="41342"/>
                    <a:pt x="732363" y="32224"/>
                    <a:pt x="717887" y="29007"/>
                  </a:cubicBezTo>
                  <a:cubicBezTo>
                    <a:pt x="690043" y="22819"/>
                    <a:pt x="661544" y="20042"/>
                    <a:pt x="633481" y="14940"/>
                  </a:cubicBezTo>
                  <a:cubicBezTo>
                    <a:pt x="609956" y="10663"/>
                    <a:pt x="586955" y="3037"/>
                    <a:pt x="563143" y="872"/>
                  </a:cubicBezTo>
                  <a:cubicBezTo>
                    <a:pt x="535123" y="-1675"/>
                    <a:pt x="506872" y="872"/>
                    <a:pt x="464669" y="1494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Salt gallery</a:t>
              </a:r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207963" y="4175125"/>
            <a:ext cx="8810625" cy="373063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07963" y="4178300"/>
            <a:ext cx="87709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60" name="Picture 2" descr="http://t0.gstatic.com/images?q=tbn:ANd9GcTyh5QsPobPSemytnT5abRHfdwZAIumIuk2_5UYHUn-zWilLy_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6" y="1722438"/>
            <a:ext cx="2120749" cy="246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ircular Arrow 13"/>
          <p:cNvSpPr/>
          <p:nvPr/>
        </p:nvSpPr>
        <p:spPr bwMode="auto">
          <a:xfrm flipH="1">
            <a:off x="2282825" y="3505200"/>
            <a:ext cx="796925" cy="954088"/>
          </a:xfrm>
          <a:prstGeom prst="circularArrow">
            <a:avLst>
              <a:gd name="adj1" fmla="val 10767"/>
              <a:gd name="adj2" fmla="val 1142319"/>
              <a:gd name="adj3" fmla="val 20557202"/>
              <a:gd name="adj4" fmla="val 16214637"/>
              <a:gd name="adj5" fmla="val 125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7662" name="TextBox 14"/>
          <p:cNvSpPr txBox="1">
            <a:spLocks noChangeArrowheads="1"/>
          </p:cNvSpPr>
          <p:nvPr/>
        </p:nvSpPr>
        <p:spPr bwMode="auto">
          <a:xfrm>
            <a:off x="271463" y="1716310"/>
            <a:ext cx="166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>
                <a:latin typeface="Arial" charset="0"/>
              </a:rPr>
              <a:t>wind</a:t>
            </a:r>
            <a:r>
              <a:rPr lang="en-US" altLang="en-US" sz="2000" dirty="0" err="1">
                <a:latin typeface="Arial" charset="0"/>
                <a:sym typeface="Symbol" pitchFamily="18" charset="2"/>
              </a:rPr>
              <a:t>power</a:t>
            </a:r>
            <a:endParaRPr lang="en-US" altLang="en-US" sz="2000" dirty="0"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 flipH="1">
            <a:off x="2338388" y="3997325"/>
            <a:ext cx="61912" cy="16589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6950075" y="3844925"/>
            <a:ext cx="795338" cy="0"/>
          </a:xfrm>
          <a:prstGeom prst="straightConnector1">
            <a:avLst/>
          </a:prstGeom>
          <a:ln w="57150">
            <a:solidFill>
              <a:srgbClr val="1F04EA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 bwMode="auto">
          <a:xfrm>
            <a:off x="2179638" y="2476500"/>
            <a:ext cx="808037" cy="469900"/>
          </a:xfrm>
          <a:custGeom>
            <a:avLst/>
            <a:gdLst>
              <a:gd name="connsiteX0" fmla="*/ 0 w 666974"/>
              <a:gd name="connsiteY0" fmla="*/ 0 h 333487"/>
              <a:gd name="connsiteX1" fmla="*/ 666974 w 666974"/>
              <a:gd name="connsiteY1" fmla="*/ 0 h 333487"/>
              <a:gd name="connsiteX2" fmla="*/ 666974 w 666974"/>
              <a:gd name="connsiteY2" fmla="*/ 333487 h 33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974" h="333487">
                <a:moveTo>
                  <a:pt x="0" y="0"/>
                </a:moveTo>
                <a:lnTo>
                  <a:pt x="666974" y="0"/>
                </a:lnTo>
                <a:lnTo>
                  <a:pt x="666974" y="333487"/>
                </a:lnTo>
              </a:path>
            </a:pathLst>
          </a:custGeom>
          <a:noFill/>
          <a:ln w="28575">
            <a:solidFill>
              <a:srgbClr val="0000FF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/>
          </a:p>
        </p:txBody>
      </p:sp>
      <p:sp>
        <p:nvSpPr>
          <p:cNvPr id="34" name="Rectangle 33"/>
          <p:cNvSpPr/>
          <p:nvPr/>
        </p:nvSpPr>
        <p:spPr bwMode="auto">
          <a:xfrm flipH="1">
            <a:off x="4573588" y="3984625"/>
            <a:ext cx="61912" cy="16589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/>
          </a:p>
        </p:txBody>
      </p:sp>
      <p:sp>
        <p:nvSpPr>
          <p:cNvPr id="35" name="Circular Arrow 34"/>
          <p:cNvSpPr/>
          <p:nvPr/>
        </p:nvSpPr>
        <p:spPr bwMode="auto">
          <a:xfrm rot="5400000" flipH="1" flipV="1">
            <a:off x="4772820" y="3332956"/>
            <a:ext cx="817562" cy="1304925"/>
          </a:xfrm>
          <a:prstGeom prst="circularArrow">
            <a:avLst>
              <a:gd name="adj1" fmla="val 10767"/>
              <a:gd name="adj2" fmla="val 1142319"/>
              <a:gd name="adj3" fmla="val 20557202"/>
              <a:gd name="adj4" fmla="val 16214637"/>
              <a:gd name="adj5" fmla="val 125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2766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3302000"/>
            <a:ext cx="2058988" cy="87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4579938" y="2289175"/>
            <a:ext cx="2181225" cy="379413"/>
          </a:xfrm>
          <a:prstGeom prst="rect">
            <a:avLst/>
          </a:prstGeom>
          <a:solidFill>
            <a:srgbClr val="FFCCC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tx1"/>
                </a:solidFill>
              </a:rPr>
              <a:t>Heat storage</a:t>
            </a:r>
          </a:p>
        </p:txBody>
      </p:sp>
      <p:sp>
        <p:nvSpPr>
          <p:cNvPr id="31" name="Freeform 30"/>
          <p:cNvSpPr/>
          <p:nvPr/>
        </p:nvSpPr>
        <p:spPr bwMode="auto">
          <a:xfrm>
            <a:off x="4984750" y="2943225"/>
            <a:ext cx="2468563" cy="698500"/>
          </a:xfrm>
          <a:custGeom>
            <a:avLst/>
            <a:gdLst>
              <a:gd name="connsiteX0" fmla="*/ 2033195 w 2033195"/>
              <a:gd name="connsiteY0" fmla="*/ 494851 h 516367"/>
              <a:gd name="connsiteX1" fmla="*/ 2033195 w 2033195"/>
              <a:gd name="connsiteY1" fmla="*/ 0 h 516367"/>
              <a:gd name="connsiteX2" fmla="*/ 0 w 2033195"/>
              <a:gd name="connsiteY2" fmla="*/ 0 h 516367"/>
              <a:gd name="connsiteX3" fmla="*/ 0 w 2033195"/>
              <a:gd name="connsiteY3" fmla="*/ 516367 h 516367"/>
              <a:gd name="connsiteX0" fmla="*/ 2033195 w 2033195"/>
              <a:gd name="connsiteY0" fmla="*/ 327599 h 516367"/>
              <a:gd name="connsiteX1" fmla="*/ 2033195 w 2033195"/>
              <a:gd name="connsiteY1" fmla="*/ 0 h 516367"/>
              <a:gd name="connsiteX2" fmla="*/ 0 w 2033195"/>
              <a:gd name="connsiteY2" fmla="*/ 0 h 516367"/>
              <a:gd name="connsiteX3" fmla="*/ 0 w 2033195"/>
              <a:gd name="connsiteY3" fmla="*/ 516367 h 516367"/>
              <a:gd name="connsiteX0" fmla="*/ 2038219 w 2038219"/>
              <a:gd name="connsiteY0" fmla="*/ 385091 h 516367"/>
              <a:gd name="connsiteX1" fmla="*/ 2033195 w 2038219"/>
              <a:gd name="connsiteY1" fmla="*/ 0 h 516367"/>
              <a:gd name="connsiteX2" fmla="*/ 0 w 2038219"/>
              <a:gd name="connsiteY2" fmla="*/ 0 h 516367"/>
              <a:gd name="connsiteX3" fmla="*/ 0 w 2038219"/>
              <a:gd name="connsiteY3" fmla="*/ 516367 h 516367"/>
              <a:gd name="connsiteX0" fmla="*/ 2038219 w 2183360"/>
              <a:gd name="connsiteY0" fmla="*/ 385091 h 516367"/>
              <a:gd name="connsiteX1" fmla="*/ 2032427 w 2183360"/>
              <a:gd name="connsiteY1" fmla="*/ 172640 h 516367"/>
              <a:gd name="connsiteX2" fmla="*/ 2033195 w 2183360"/>
              <a:gd name="connsiteY2" fmla="*/ 0 h 516367"/>
              <a:gd name="connsiteX3" fmla="*/ 0 w 2183360"/>
              <a:gd name="connsiteY3" fmla="*/ 0 h 516367"/>
              <a:gd name="connsiteX4" fmla="*/ 0 w 2183360"/>
              <a:gd name="connsiteY4" fmla="*/ 516367 h 516367"/>
              <a:gd name="connsiteX0" fmla="*/ 1887494 w 2183360"/>
              <a:gd name="connsiteY0" fmla="*/ 416451 h 516367"/>
              <a:gd name="connsiteX1" fmla="*/ 2032427 w 2183360"/>
              <a:gd name="connsiteY1" fmla="*/ 172640 h 516367"/>
              <a:gd name="connsiteX2" fmla="*/ 2033195 w 2183360"/>
              <a:gd name="connsiteY2" fmla="*/ 0 h 516367"/>
              <a:gd name="connsiteX3" fmla="*/ 0 w 2183360"/>
              <a:gd name="connsiteY3" fmla="*/ 0 h 516367"/>
              <a:gd name="connsiteX4" fmla="*/ 0 w 2183360"/>
              <a:gd name="connsiteY4" fmla="*/ 516367 h 516367"/>
              <a:gd name="connsiteX0" fmla="*/ 1887494 w 2187351"/>
              <a:gd name="connsiteY0" fmla="*/ 416451 h 516367"/>
              <a:gd name="connsiteX1" fmla="*/ 2047499 w 2187351"/>
              <a:gd name="connsiteY1" fmla="*/ 381704 h 516367"/>
              <a:gd name="connsiteX2" fmla="*/ 2033195 w 2187351"/>
              <a:gd name="connsiteY2" fmla="*/ 0 h 516367"/>
              <a:gd name="connsiteX3" fmla="*/ 0 w 2187351"/>
              <a:gd name="connsiteY3" fmla="*/ 0 h 516367"/>
              <a:gd name="connsiteX4" fmla="*/ 0 w 2187351"/>
              <a:gd name="connsiteY4" fmla="*/ 516367 h 516367"/>
              <a:gd name="connsiteX0" fmla="*/ 1887494 w 2047502"/>
              <a:gd name="connsiteY0" fmla="*/ 416451 h 516367"/>
              <a:gd name="connsiteX1" fmla="*/ 2047499 w 2047502"/>
              <a:gd name="connsiteY1" fmla="*/ 381704 h 516367"/>
              <a:gd name="connsiteX2" fmla="*/ 2033195 w 2047502"/>
              <a:gd name="connsiteY2" fmla="*/ 0 h 516367"/>
              <a:gd name="connsiteX3" fmla="*/ 0 w 2047502"/>
              <a:gd name="connsiteY3" fmla="*/ 0 h 516367"/>
              <a:gd name="connsiteX4" fmla="*/ 0 w 2047502"/>
              <a:gd name="connsiteY4" fmla="*/ 516367 h 516367"/>
              <a:gd name="connsiteX0" fmla="*/ 1887494 w 2039903"/>
              <a:gd name="connsiteY0" fmla="*/ 416451 h 516367"/>
              <a:gd name="connsiteX1" fmla="*/ 2039900 w 2039903"/>
              <a:gd name="connsiteY1" fmla="*/ 381704 h 516367"/>
              <a:gd name="connsiteX2" fmla="*/ 2033195 w 2039903"/>
              <a:gd name="connsiteY2" fmla="*/ 0 h 516367"/>
              <a:gd name="connsiteX3" fmla="*/ 0 w 2039903"/>
              <a:gd name="connsiteY3" fmla="*/ 0 h 516367"/>
              <a:gd name="connsiteX4" fmla="*/ 0 w 2039903"/>
              <a:gd name="connsiteY4" fmla="*/ 516367 h 516367"/>
              <a:gd name="connsiteX0" fmla="*/ 1887494 w 2039900"/>
              <a:gd name="connsiteY0" fmla="*/ 416451 h 516367"/>
              <a:gd name="connsiteX1" fmla="*/ 2039900 w 2039900"/>
              <a:gd name="connsiteY1" fmla="*/ 381704 h 516367"/>
              <a:gd name="connsiteX2" fmla="*/ 2033195 w 2039900"/>
              <a:gd name="connsiteY2" fmla="*/ 0 h 516367"/>
              <a:gd name="connsiteX3" fmla="*/ 0 w 2039900"/>
              <a:gd name="connsiteY3" fmla="*/ 0 h 516367"/>
              <a:gd name="connsiteX4" fmla="*/ 0 w 2039900"/>
              <a:gd name="connsiteY4" fmla="*/ 516367 h 516367"/>
              <a:gd name="connsiteX0" fmla="*/ 1877362 w 2039900"/>
              <a:gd name="connsiteY0" fmla="*/ 392735 h 516367"/>
              <a:gd name="connsiteX1" fmla="*/ 2039900 w 2039900"/>
              <a:gd name="connsiteY1" fmla="*/ 381704 h 516367"/>
              <a:gd name="connsiteX2" fmla="*/ 2033195 w 2039900"/>
              <a:gd name="connsiteY2" fmla="*/ 0 h 516367"/>
              <a:gd name="connsiteX3" fmla="*/ 0 w 2039900"/>
              <a:gd name="connsiteY3" fmla="*/ 0 h 516367"/>
              <a:gd name="connsiteX4" fmla="*/ 0 w 2039900"/>
              <a:gd name="connsiteY4" fmla="*/ 516367 h 516367"/>
              <a:gd name="connsiteX0" fmla="*/ 1877362 w 2039900"/>
              <a:gd name="connsiteY0" fmla="*/ 392735 h 516367"/>
              <a:gd name="connsiteX1" fmla="*/ 2039900 w 2039900"/>
              <a:gd name="connsiteY1" fmla="*/ 381704 h 516367"/>
              <a:gd name="connsiteX2" fmla="*/ 2033195 w 2039900"/>
              <a:gd name="connsiteY2" fmla="*/ 0 h 516367"/>
              <a:gd name="connsiteX3" fmla="*/ 0 w 2039900"/>
              <a:gd name="connsiteY3" fmla="*/ 0 h 516367"/>
              <a:gd name="connsiteX4" fmla="*/ 0 w 2039900"/>
              <a:gd name="connsiteY4" fmla="*/ 516367 h 516367"/>
              <a:gd name="connsiteX0" fmla="*/ 1877362 w 2039900"/>
              <a:gd name="connsiteY0" fmla="*/ 379560 h 516367"/>
              <a:gd name="connsiteX1" fmla="*/ 2039900 w 2039900"/>
              <a:gd name="connsiteY1" fmla="*/ 381704 h 516367"/>
              <a:gd name="connsiteX2" fmla="*/ 2033195 w 2039900"/>
              <a:gd name="connsiteY2" fmla="*/ 0 h 516367"/>
              <a:gd name="connsiteX3" fmla="*/ 0 w 2039900"/>
              <a:gd name="connsiteY3" fmla="*/ 0 h 516367"/>
              <a:gd name="connsiteX4" fmla="*/ 0 w 2039900"/>
              <a:gd name="connsiteY4" fmla="*/ 516367 h 516367"/>
              <a:gd name="connsiteX0" fmla="*/ 1877362 w 2033840"/>
              <a:gd name="connsiteY0" fmla="*/ 379560 h 516367"/>
              <a:gd name="connsiteX1" fmla="*/ 2032301 w 2033840"/>
              <a:gd name="connsiteY1" fmla="*/ 381704 h 516367"/>
              <a:gd name="connsiteX2" fmla="*/ 2033195 w 2033840"/>
              <a:gd name="connsiteY2" fmla="*/ 0 h 516367"/>
              <a:gd name="connsiteX3" fmla="*/ 0 w 2033840"/>
              <a:gd name="connsiteY3" fmla="*/ 0 h 516367"/>
              <a:gd name="connsiteX4" fmla="*/ 0 w 2033840"/>
              <a:gd name="connsiteY4" fmla="*/ 516367 h 51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840" h="516367">
                <a:moveTo>
                  <a:pt x="1877362" y="379560"/>
                </a:moveTo>
                <a:lnTo>
                  <a:pt x="2032301" y="381704"/>
                </a:lnTo>
                <a:cubicBezTo>
                  <a:pt x="2031464" y="317522"/>
                  <a:pt x="2035314" y="279652"/>
                  <a:pt x="2033195" y="0"/>
                </a:cubicBezTo>
                <a:lnTo>
                  <a:pt x="0" y="0"/>
                </a:lnTo>
                <a:lnTo>
                  <a:pt x="0" y="516367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/>
          </a:p>
        </p:txBody>
      </p:sp>
      <p:sp>
        <p:nvSpPr>
          <p:cNvPr id="32" name="Freeform 31"/>
          <p:cNvSpPr/>
          <p:nvPr/>
        </p:nvSpPr>
        <p:spPr bwMode="auto">
          <a:xfrm>
            <a:off x="6775450" y="2476500"/>
            <a:ext cx="676275" cy="484188"/>
          </a:xfrm>
          <a:custGeom>
            <a:avLst/>
            <a:gdLst>
              <a:gd name="connsiteX0" fmla="*/ 548640 w 548640"/>
              <a:gd name="connsiteY0" fmla="*/ 398033 h 398033"/>
              <a:gd name="connsiteX1" fmla="*/ 548640 w 548640"/>
              <a:gd name="connsiteY1" fmla="*/ 0 h 398033"/>
              <a:gd name="connsiteX2" fmla="*/ 0 w 548640"/>
              <a:gd name="connsiteY2" fmla="*/ 0 h 39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640" h="398033">
                <a:moveTo>
                  <a:pt x="548640" y="398033"/>
                </a:moveTo>
                <a:lnTo>
                  <a:pt x="548640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/>
          </a:p>
        </p:txBody>
      </p:sp>
      <p:cxnSp>
        <p:nvCxnSpPr>
          <p:cNvPr id="36" name="Straight Connector 35"/>
          <p:cNvCxnSpPr>
            <a:endCxn id="31" idx="3"/>
          </p:cNvCxnSpPr>
          <p:nvPr/>
        </p:nvCxnSpPr>
        <p:spPr bwMode="auto">
          <a:xfrm>
            <a:off x="4370388" y="2940050"/>
            <a:ext cx="614362" cy="31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 bwMode="auto">
          <a:xfrm>
            <a:off x="3979863" y="2484438"/>
            <a:ext cx="587375" cy="444500"/>
          </a:xfrm>
          <a:custGeom>
            <a:avLst/>
            <a:gdLst>
              <a:gd name="connsiteX0" fmla="*/ 0 w 484246"/>
              <a:gd name="connsiteY0" fmla="*/ 340003 h 340003"/>
              <a:gd name="connsiteX1" fmla="*/ 0 w 484246"/>
              <a:gd name="connsiteY1" fmla="*/ 0 h 340003"/>
              <a:gd name="connsiteX2" fmla="*/ 484246 w 484246"/>
              <a:gd name="connsiteY2" fmla="*/ 0 h 34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4246" h="340003">
                <a:moveTo>
                  <a:pt x="0" y="340003"/>
                </a:moveTo>
                <a:lnTo>
                  <a:pt x="0" y="0"/>
                </a:lnTo>
                <a:lnTo>
                  <a:pt x="484246" y="0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/>
          </a:p>
        </p:txBody>
      </p:sp>
      <p:sp>
        <p:nvSpPr>
          <p:cNvPr id="27674" name="TextBox 47"/>
          <p:cNvSpPr txBox="1">
            <a:spLocks noChangeArrowheads="1"/>
          </p:cNvSpPr>
          <p:nvPr/>
        </p:nvSpPr>
        <p:spPr bwMode="auto">
          <a:xfrm>
            <a:off x="7751763" y="1930400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grid</a:t>
            </a:r>
          </a:p>
        </p:txBody>
      </p:sp>
      <p:sp>
        <p:nvSpPr>
          <p:cNvPr id="27675" name="TextBox 48"/>
          <p:cNvSpPr txBox="1">
            <a:spLocks noChangeArrowheads="1"/>
          </p:cNvSpPr>
          <p:nvPr/>
        </p:nvSpPr>
        <p:spPr bwMode="auto">
          <a:xfrm>
            <a:off x="2908300" y="4803775"/>
            <a:ext cx="1452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CA storage</a:t>
            </a:r>
          </a:p>
        </p:txBody>
      </p:sp>
      <p:sp>
        <p:nvSpPr>
          <p:cNvPr id="27676" name="TextBox 49"/>
          <p:cNvSpPr txBox="1">
            <a:spLocks noChangeArrowheads="1"/>
          </p:cNvSpPr>
          <p:nvPr/>
        </p:nvSpPr>
        <p:spPr bwMode="auto">
          <a:xfrm>
            <a:off x="2205038" y="3152775"/>
            <a:ext cx="541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CA</a:t>
            </a:r>
          </a:p>
        </p:txBody>
      </p:sp>
      <p:sp>
        <p:nvSpPr>
          <p:cNvPr id="27677" name="TextBox 54"/>
          <p:cNvSpPr txBox="1">
            <a:spLocks noChangeArrowheads="1"/>
          </p:cNvSpPr>
          <p:nvPr/>
        </p:nvSpPr>
        <p:spPr bwMode="auto">
          <a:xfrm>
            <a:off x="4386263" y="3281363"/>
            <a:ext cx="542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CA</a:t>
            </a:r>
          </a:p>
        </p:txBody>
      </p:sp>
      <p:sp>
        <p:nvSpPr>
          <p:cNvPr id="27678" name="TextBox 50"/>
          <p:cNvSpPr txBox="1">
            <a:spLocks noChangeArrowheads="1"/>
          </p:cNvSpPr>
          <p:nvPr/>
        </p:nvSpPr>
        <p:spPr bwMode="auto">
          <a:xfrm>
            <a:off x="5718175" y="2908300"/>
            <a:ext cx="96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turbine</a:t>
            </a:r>
          </a:p>
        </p:txBody>
      </p:sp>
      <p:grpSp>
        <p:nvGrpSpPr>
          <p:cNvPr id="27679" name="Group 2"/>
          <p:cNvGrpSpPr>
            <a:grpSpLocks/>
          </p:cNvGrpSpPr>
          <p:nvPr/>
        </p:nvGrpSpPr>
        <p:grpSpPr bwMode="auto">
          <a:xfrm>
            <a:off x="5068888" y="4113213"/>
            <a:ext cx="3962400" cy="2259012"/>
            <a:chOff x="5068888" y="4113213"/>
            <a:chExt cx="3962400" cy="2259012"/>
          </a:xfrm>
        </p:grpSpPr>
        <p:sp>
          <p:nvSpPr>
            <p:cNvPr id="27684" name="TextBox 51"/>
            <p:cNvSpPr txBox="1">
              <a:spLocks noChangeArrowheads="1"/>
            </p:cNvSpPr>
            <p:nvPr/>
          </p:nvSpPr>
          <p:spPr bwMode="auto">
            <a:xfrm>
              <a:off x="5616575" y="4718050"/>
              <a:ext cx="27432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3CC33"/>
                </a:buClr>
                <a:buSzPct val="60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60000"/>
                <a:buFont typeface="Monotype Sorts" pitchFamily="2" charset="2"/>
                <a:buChar char="Ô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charset="0"/>
                </a:rPr>
                <a:t>2-3% H</a:t>
              </a:r>
              <a:r>
                <a:rPr lang="en-US" altLang="en-US" sz="2000" baseline="-25000" dirty="0">
                  <a:latin typeface="Arial" charset="0"/>
                </a:rPr>
                <a:t>2</a:t>
              </a:r>
              <a:r>
                <a:rPr lang="en-US" altLang="en-US" sz="2000" dirty="0">
                  <a:latin typeface="Arial" charset="0"/>
                </a:rPr>
                <a:t> co-storage?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charset="0"/>
                </a:rPr>
                <a:t>2-3% CH</a:t>
              </a:r>
              <a:r>
                <a:rPr lang="en-US" altLang="en-US" sz="2000" baseline="-25000" dirty="0">
                  <a:latin typeface="Arial" charset="0"/>
                </a:rPr>
                <a:t>4</a:t>
              </a:r>
              <a:r>
                <a:rPr lang="en-US" altLang="en-US" sz="2000" dirty="0">
                  <a:latin typeface="Arial" charset="0"/>
                </a:rPr>
                <a:t> co-storage?</a:t>
              </a:r>
            </a:p>
          </p:txBody>
        </p:sp>
        <p:sp>
          <p:nvSpPr>
            <p:cNvPr id="58" name="Circular Arrow 57"/>
            <p:cNvSpPr/>
            <p:nvPr/>
          </p:nvSpPr>
          <p:spPr bwMode="auto">
            <a:xfrm rot="1302197" flipH="1">
              <a:off x="5068888" y="4859338"/>
              <a:ext cx="704850" cy="1512887"/>
            </a:xfrm>
            <a:prstGeom prst="circularArrow">
              <a:avLst>
                <a:gd name="adj1" fmla="val 10767"/>
                <a:gd name="adj2" fmla="val 1142319"/>
                <a:gd name="adj3" fmla="val 20557202"/>
                <a:gd name="adj4" fmla="val 16214637"/>
                <a:gd name="adj5" fmla="val 125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59" name="Circular Arrow 58"/>
            <p:cNvSpPr/>
            <p:nvPr/>
          </p:nvSpPr>
          <p:spPr bwMode="auto">
            <a:xfrm rot="14785290" flipH="1" flipV="1">
              <a:off x="7510463" y="3617913"/>
              <a:ext cx="1025525" cy="2016125"/>
            </a:xfrm>
            <a:prstGeom prst="circularArrow">
              <a:avLst>
                <a:gd name="adj1" fmla="val 10767"/>
                <a:gd name="adj2" fmla="val 1142319"/>
                <a:gd name="adj3" fmla="val 20557202"/>
                <a:gd name="adj4" fmla="val 16214637"/>
                <a:gd name="adj5" fmla="val 125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00">
                <a:solidFill>
                  <a:schemeClr val="tx1"/>
                </a:solidFill>
              </a:endParaRPr>
            </a:p>
          </p:txBody>
        </p:sp>
      </p:grpSp>
      <p:pic>
        <p:nvPicPr>
          <p:cNvPr id="27680" name="Picture 35" descr="http://i45.photobucket.com/albums/f72/Capuchino_Family/Ana%20Blog%20Pics/7-July%202010/su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1379538"/>
            <a:ext cx="785812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1" name="TextBox 9"/>
          <p:cNvSpPr txBox="1">
            <a:spLocks noChangeArrowheads="1"/>
          </p:cNvSpPr>
          <p:nvPr/>
        </p:nvSpPr>
        <p:spPr bwMode="auto">
          <a:xfrm>
            <a:off x="3132138" y="1522413"/>
            <a:ext cx="1552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000">
                <a:latin typeface="Arial" charset="0"/>
              </a:rPr>
              <a:t>sun→power</a:t>
            </a:r>
          </a:p>
        </p:txBody>
      </p:sp>
      <p:sp>
        <p:nvSpPr>
          <p:cNvPr id="13" name="Freeform 12"/>
          <p:cNvSpPr/>
          <p:nvPr/>
        </p:nvSpPr>
        <p:spPr bwMode="auto">
          <a:xfrm>
            <a:off x="4824413" y="1743075"/>
            <a:ext cx="860425" cy="398463"/>
          </a:xfrm>
          <a:custGeom>
            <a:avLst/>
            <a:gdLst>
              <a:gd name="connsiteX0" fmla="*/ 0 w 861392"/>
              <a:gd name="connsiteY0" fmla="*/ 0 h 397566"/>
              <a:gd name="connsiteX1" fmla="*/ 861392 w 861392"/>
              <a:gd name="connsiteY1" fmla="*/ 0 h 397566"/>
              <a:gd name="connsiteX2" fmla="*/ 861392 w 861392"/>
              <a:gd name="connsiteY2" fmla="*/ 397566 h 39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392" h="397566">
                <a:moveTo>
                  <a:pt x="0" y="0"/>
                </a:moveTo>
                <a:lnTo>
                  <a:pt x="861392" y="0"/>
                </a:lnTo>
                <a:lnTo>
                  <a:pt x="861392" y="397566"/>
                </a:lnTo>
              </a:path>
            </a:pathLst>
          </a:custGeom>
          <a:noFill/>
          <a:ln>
            <a:solidFill>
              <a:schemeClr val="accent2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132138" y="2085975"/>
            <a:ext cx="0" cy="860425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6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Hybrid Vehicle Design Approach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50027-7D5B-48F7-9079-CA77D227E40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04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68" y="0"/>
            <a:ext cx="8620432" cy="1143000"/>
          </a:xfrm>
        </p:spPr>
        <p:txBody>
          <a:bodyPr/>
          <a:lstStyle/>
          <a:p>
            <a:r>
              <a:rPr lang="en-US" dirty="0"/>
              <a:t>Model-based design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489" y="3113458"/>
            <a:ext cx="3265973" cy="218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04" y="1179873"/>
            <a:ext cx="5759734" cy="19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4" name="Picture 6" descr="http://www3.epa.gov/nvfel/methods/uddsdd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70" y="3204774"/>
            <a:ext cx="3811678" cy="200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5834050" y="1291772"/>
            <a:ext cx="1436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4467" y="5224283"/>
            <a:ext cx="256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 CYCLE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0410" y="5224284"/>
            <a:ext cx="198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645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68" y="0"/>
            <a:ext cx="8620432" cy="1143000"/>
          </a:xfrm>
        </p:spPr>
        <p:txBody>
          <a:bodyPr/>
          <a:lstStyle/>
          <a:p>
            <a:r>
              <a:rPr lang="en-US" dirty="0" smtClean="0"/>
              <a:t>CAES / Hybrid Vehicle Analogy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489" y="3113458"/>
            <a:ext cx="3265973" cy="218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04" y="1179873"/>
            <a:ext cx="5759734" cy="19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4" name="Picture 6" descr="http://www3.epa.gov/nvfel/methods/uddsdd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70" y="3204774"/>
            <a:ext cx="3811678" cy="200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50321" y="3791564"/>
            <a:ext cx="1776448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Grid Stability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5388" y="2696942"/>
            <a:ext cx="3358612" cy="1015663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Peak Shaving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o</a:t>
            </a:r>
            <a:r>
              <a:rPr lang="en-US" sz="2000" b="1" dirty="0" smtClean="0">
                <a:solidFill>
                  <a:srgbClr val="FFFF00"/>
                </a:solidFill>
              </a:rPr>
              <a:t>r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Intermittent Energy Buffer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70" y="1474405"/>
            <a:ext cx="2805576" cy="70788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Modular construction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of Architectures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9175" y="3296878"/>
            <a:ext cx="3158237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Electricity  Grid Demand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5834050" y="1291772"/>
            <a:ext cx="1436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4467" y="5224283"/>
            <a:ext cx="256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 CYCLE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0410" y="5224284"/>
            <a:ext cx="198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834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C278E-2669-431A-AB85-3DF23620EFA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50027-7D5B-48F7-9079-CA77D227E40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" y="1141866"/>
            <a:ext cx="8633460" cy="4075113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Effect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emissions</a:t>
            </a:r>
          </a:p>
          <a:p>
            <a:pPr marL="0" indent="0">
              <a:buNone/>
            </a:pPr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1143000"/>
          </a:xfrm>
        </p:spPr>
        <p:txBody>
          <a:bodyPr/>
          <a:lstStyle/>
          <a:p>
            <a:r>
              <a:rPr lang="en-US" sz="4000" dirty="0" smtClean="0"/>
              <a:t>Battery Second Use</a:t>
            </a:r>
            <a:endParaRPr lang="en-US" sz="4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17" y="1737768"/>
            <a:ext cx="6942019" cy="463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2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30629" y="4368800"/>
            <a:ext cx="9739086" cy="2757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CAES Architecture Options</a:t>
            </a:r>
            <a:endParaRPr lang="en-US" dirty="0"/>
          </a:p>
        </p:txBody>
      </p:sp>
      <p:sp>
        <p:nvSpPr>
          <p:cNvPr id="46083" name="Content Placeholder 3"/>
          <p:cNvSpPr>
            <a:spLocks noGrp="1"/>
          </p:cNvSpPr>
          <p:nvPr>
            <p:ph sz="half" idx="1"/>
          </p:nvPr>
        </p:nvSpPr>
        <p:spPr>
          <a:xfrm>
            <a:off x="366713" y="1160462"/>
            <a:ext cx="8570912" cy="5697537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400" dirty="0" smtClean="0"/>
              <a:t>Traditional gas turbine CAES </a:t>
            </a:r>
            <a:r>
              <a:rPr lang="en-US" altLang="en-US" sz="2400" dirty="0" smtClean="0">
                <a:solidFill>
                  <a:srgbClr val="FF0000"/>
                </a:solidFill>
              </a:rPr>
              <a:t>**</a:t>
            </a:r>
            <a:endParaRPr lang="en-US" altLang="en-US" sz="2400" dirty="0" smtClean="0"/>
          </a:p>
          <a:p>
            <a:r>
              <a:rPr lang="en-US" altLang="en-US" sz="2400" dirty="0" smtClean="0"/>
              <a:t>Adiabatic CAES </a:t>
            </a:r>
            <a:r>
              <a:rPr lang="en-US" altLang="en-US" sz="2400" dirty="0" smtClean="0">
                <a:solidFill>
                  <a:srgbClr val="FF0000"/>
                </a:solidFill>
              </a:rPr>
              <a:t>**</a:t>
            </a:r>
            <a:endParaRPr lang="en-US" altLang="en-US" sz="2400" dirty="0" smtClean="0"/>
          </a:p>
          <a:p>
            <a:r>
              <a:rPr lang="en-US" altLang="en-US" sz="2400" dirty="0" smtClean="0"/>
              <a:t>Isothermal CAES</a:t>
            </a:r>
          </a:p>
          <a:p>
            <a:r>
              <a:rPr lang="en-US" altLang="en-US" sz="2400" dirty="0" smtClean="0"/>
              <a:t>Caverns at different pressures</a:t>
            </a:r>
          </a:p>
          <a:p>
            <a:r>
              <a:rPr lang="en-US" altLang="en-US" sz="2400" dirty="0" smtClean="0"/>
              <a:t>Air engines</a:t>
            </a:r>
          </a:p>
          <a:p>
            <a:r>
              <a:rPr lang="en-US" altLang="en-US" sz="2400" dirty="0" smtClean="0"/>
              <a:t>Direct wind to CAES</a:t>
            </a:r>
          </a:p>
          <a:p>
            <a:r>
              <a:rPr lang="en-US" altLang="en-US" sz="2400" dirty="0" smtClean="0"/>
              <a:t>Renewables through grid to CAES</a:t>
            </a:r>
          </a:p>
          <a:p>
            <a:r>
              <a:rPr lang="en-US" altLang="en-US" sz="2400" dirty="0" smtClean="0"/>
              <a:t>Traditional Base load through grid to CAES</a:t>
            </a:r>
          </a:p>
          <a:p>
            <a:r>
              <a:rPr lang="en-US" altLang="en-US" sz="2400" dirty="0" smtClean="0"/>
              <a:t>Variable cavern injection temperatures</a:t>
            </a:r>
          </a:p>
          <a:p>
            <a:r>
              <a:rPr lang="en-US" altLang="en-US" sz="2400" dirty="0" smtClean="0"/>
              <a:t>Hybrid Adiabatic / Isothermal CAES</a:t>
            </a:r>
          </a:p>
          <a:p>
            <a:r>
              <a:rPr lang="en-US" altLang="en-US" sz="2400" dirty="0" smtClean="0"/>
              <a:t>Battery / flywheel etc. hybrid capacitor analogy systems</a:t>
            </a:r>
          </a:p>
          <a:p>
            <a:r>
              <a:rPr lang="en-US" altLang="en-US" sz="2400" dirty="0" smtClean="0"/>
              <a:t>Fast response by-pass systems</a:t>
            </a:r>
          </a:p>
          <a:p>
            <a:r>
              <a:rPr lang="en-US" altLang="en-US" sz="2400" dirty="0" smtClean="0"/>
              <a:t>Etc.						</a:t>
            </a:r>
            <a:r>
              <a:rPr lang="en-US" altLang="en-US" sz="2400" dirty="0" smtClean="0">
                <a:solidFill>
                  <a:srgbClr val="FF0000"/>
                </a:solidFill>
              </a:rPr>
              <a:t>**</a:t>
            </a:r>
            <a:r>
              <a:rPr lang="en-US" altLang="en-US" sz="2400" dirty="0" smtClean="0"/>
              <a:t> </a:t>
            </a:r>
            <a:r>
              <a:rPr lang="en-US" altLang="en-US" sz="1800" dirty="0" smtClean="0"/>
              <a:t>base cases</a:t>
            </a:r>
            <a:endParaRPr lang="en-US" altLang="en-US" dirty="0" smtClean="0"/>
          </a:p>
        </p:txBody>
      </p:sp>
      <p:sp>
        <p:nvSpPr>
          <p:cNvPr id="47108" name="TextBox 2"/>
          <p:cNvSpPr txBox="1">
            <a:spLocks noChangeArrowheads="1"/>
          </p:cNvSpPr>
          <p:nvPr/>
        </p:nvSpPr>
        <p:spPr bwMode="auto">
          <a:xfrm>
            <a:off x="5199063" y="1695450"/>
            <a:ext cx="383063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CC33"/>
              </a:buClr>
              <a:buSzPct val="60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60000"/>
              <a:buFont typeface="Monotype Sorts" pitchFamily="2" charset="2"/>
              <a:buChar char="Ô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Empowered by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Model-Based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163197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Flowchart: Process 8"/>
          <p:cNvSpPr/>
          <p:nvPr/>
        </p:nvSpPr>
        <p:spPr>
          <a:xfrm>
            <a:off x="8418513" y="6192838"/>
            <a:ext cx="469900" cy="25717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50" dirty="0">
                <a:solidFill>
                  <a:prstClr val="white"/>
                </a:solidFill>
              </a:rPr>
              <a:t>58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8418513" y="6383338"/>
            <a:ext cx="469900" cy="25558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50" dirty="0">
                <a:solidFill>
                  <a:prstClr val="white"/>
                </a:solidFill>
              </a:rPr>
              <a:t>47</a:t>
            </a:r>
          </a:p>
        </p:txBody>
      </p:sp>
      <p:sp>
        <p:nvSpPr>
          <p:cNvPr id="1484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Electrical Grid Issues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25438" y="4095750"/>
            <a:ext cx="8361362" cy="1746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 rot="16200000">
            <a:off x="-86519" y="2185194"/>
            <a:ext cx="2312988" cy="7556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r>
              <a:rPr lang="en-CA" sz="1800" dirty="0">
                <a:solidFill>
                  <a:schemeClr val="tx1"/>
                </a:solidFill>
              </a:rPr>
              <a:t>Resource Studies</a:t>
            </a:r>
          </a:p>
        </p:txBody>
      </p:sp>
      <p:sp>
        <p:nvSpPr>
          <p:cNvPr id="53255" name="Oval 10"/>
          <p:cNvSpPr>
            <a:spLocks noChangeArrowheads="1"/>
          </p:cNvSpPr>
          <p:nvPr/>
        </p:nvSpPr>
        <p:spPr bwMode="auto">
          <a:xfrm>
            <a:off x="90488" y="4362450"/>
            <a:ext cx="1846262" cy="865188"/>
          </a:xfrm>
          <a:prstGeom prst="ellipse">
            <a:avLst/>
          </a:pr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762000">
              <a:spcBef>
                <a:spcPct val="20000"/>
              </a:spcBef>
              <a:buClr>
                <a:srgbClr val="33CC33"/>
              </a:buClr>
              <a:buSzPct val="60000"/>
              <a:buFont typeface="Monotype Sorts"/>
              <a:buChar char="u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FF0000"/>
              </a:buClr>
              <a:buSzPct val="60000"/>
              <a:buFont typeface="Monotype Sorts"/>
              <a:buChar char="Ô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7297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Life-cycle Analysis</a:t>
            </a:r>
          </a:p>
        </p:txBody>
      </p:sp>
      <p:sp>
        <p:nvSpPr>
          <p:cNvPr id="53256" name="Oval 10"/>
          <p:cNvSpPr>
            <a:spLocks noChangeArrowheads="1"/>
          </p:cNvSpPr>
          <p:nvPr/>
        </p:nvSpPr>
        <p:spPr bwMode="auto">
          <a:xfrm>
            <a:off x="2697163" y="4324350"/>
            <a:ext cx="1765300" cy="763588"/>
          </a:xfrm>
          <a:prstGeom prst="ellipse">
            <a:avLst/>
          </a:pr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762000">
              <a:spcBef>
                <a:spcPct val="20000"/>
              </a:spcBef>
              <a:buClr>
                <a:srgbClr val="33CC33"/>
              </a:buClr>
              <a:buSzPct val="60000"/>
              <a:buFont typeface="Monotype Sorts"/>
              <a:buChar char="u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FF0000"/>
              </a:buClr>
              <a:buSzPct val="60000"/>
              <a:buFont typeface="Monotype Sorts"/>
              <a:buChar char="Ô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7297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Energy Management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7297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System </a:t>
            </a:r>
          </a:p>
        </p:txBody>
      </p:sp>
      <p:sp>
        <p:nvSpPr>
          <p:cNvPr id="53257" name="Oval 19"/>
          <p:cNvSpPr>
            <a:spLocks noChangeArrowheads="1"/>
          </p:cNvSpPr>
          <p:nvPr/>
        </p:nvSpPr>
        <p:spPr bwMode="auto">
          <a:xfrm>
            <a:off x="2682875" y="5448300"/>
            <a:ext cx="1936750" cy="657225"/>
          </a:xfrm>
          <a:prstGeom prst="ellipse">
            <a:avLst/>
          </a:pr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762000">
              <a:spcBef>
                <a:spcPct val="20000"/>
              </a:spcBef>
              <a:buClr>
                <a:srgbClr val="33CC33"/>
              </a:buClr>
              <a:buSzPct val="60000"/>
              <a:buFont typeface="Monotype Sorts"/>
              <a:buChar char="u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FF0000"/>
              </a:buClr>
              <a:buSzPct val="60000"/>
              <a:buFont typeface="Monotype Sorts"/>
              <a:buChar char="Ô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7297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Sustainable Energy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7297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Technologies</a:t>
            </a:r>
          </a:p>
        </p:txBody>
      </p:sp>
      <p:sp>
        <p:nvSpPr>
          <p:cNvPr id="53258" name="Oval 10"/>
          <p:cNvSpPr>
            <a:spLocks noChangeArrowheads="1"/>
          </p:cNvSpPr>
          <p:nvPr/>
        </p:nvSpPr>
        <p:spPr bwMode="auto">
          <a:xfrm>
            <a:off x="2924175" y="5049838"/>
            <a:ext cx="877888" cy="403225"/>
          </a:xfrm>
          <a:prstGeom prst="ellipse">
            <a:avLst/>
          </a:pr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762000">
              <a:spcBef>
                <a:spcPct val="20000"/>
              </a:spcBef>
              <a:buClr>
                <a:srgbClr val="33CC33"/>
              </a:buClr>
              <a:buSzPct val="60000"/>
              <a:buFont typeface="Monotype Sorts"/>
              <a:buChar char="u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FF0000"/>
              </a:buClr>
              <a:buSzPct val="60000"/>
              <a:buFont typeface="Monotype Sorts"/>
              <a:buChar char="Ô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7297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Pricing</a:t>
            </a:r>
          </a:p>
        </p:txBody>
      </p:sp>
      <p:sp>
        <p:nvSpPr>
          <p:cNvPr id="53259" name="Oval 10"/>
          <p:cNvSpPr>
            <a:spLocks noChangeArrowheads="1"/>
          </p:cNvSpPr>
          <p:nvPr/>
        </p:nvSpPr>
        <p:spPr bwMode="auto">
          <a:xfrm>
            <a:off x="5121275" y="4367213"/>
            <a:ext cx="1614488" cy="658812"/>
          </a:xfrm>
          <a:prstGeom prst="ellipse">
            <a:avLst/>
          </a:pr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762000">
              <a:spcBef>
                <a:spcPct val="20000"/>
              </a:spcBef>
              <a:buClr>
                <a:srgbClr val="33CC33"/>
              </a:buClr>
              <a:buSzPct val="60000"/>
              <a:buFont typeface="Monotype Sorts"/>
              <a:buChar char="u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FF0000"/>
              </a:buClr>
              <a:buSzPct val="60000"/>
              <a:buFont typeface="Monotype Sorts"/>
              <a:buChar char="Ô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7297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Electricity Markets</a:t>
            </a:r>
          </a:p>
        </p:txBody>
      </p:sp>
      <p:sp>
        <p:nvSpPr>
          <p:cNvPr id="53260" name="Oval 10"/>
          <p:cNvSpPr>
            <a:spLocks noChangeArrowheads="1"/>
          </p:cNvSpPr>
          <p:nvPr/>
        </p:nvSpPr>
        <p:spPr bwMode="auto">
          <a:xfrm>
            <a:off x="3741738" y="4708525"/>
            <a:ext cx="1577975" cy="547688"/>
          </a:xfrm>
          <a:prstGeom prst="ellipse">
            <a:avLst/>
          </a:pr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762000">
              <a:spcBef>
                <a:spcPct val="20000"/>
              </a:spcBef>
              <a:buClr>
                <a:srgbClr val="33CC33"/>
              </a:buClr>
              <a:buSzPct val="60000"/>
              <a:buFont typeface="Monotype Sorts"/>
              <a:buChar char="u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FF0000"/>
              </a:buClr>
              <a:buSzPct val="60000"/>
              <a:buFont typeface="Monotype Sorts"/>
              <a:buChar char="Ô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7297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Reactive Power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7297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Ancillary Service</a:t>
            </a:r>
          </a:p>
        </p:txBody>
      </p:sp>
      <p:sp>
        <p:nvSpPr>
          <p:cNvPr id="24" name="Rectangle 23"/>
          <p:cNvSpPr/>
          <p:nvPr/>
        </p:nvSpPr>
        <p:spPr>
          <a:xfrm rot="16200000">
            <a:off x="4915694" y="-91281"/>
            <a:ext cx="606425" cy="4062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defTabSz="457200" eaLnBrk="1" hangingPunct="1">
              <a:defRPr/>
            </a:pPr>
            <a:r>
              <a:rPr lang="en-CA" sz="1800" dirty="0">
                <a:solidFill>
                  <a:schemeClr val="tx1"/>
                </a:solidFill>
              </a:rPr>
              <a:t>System Studies</a:t>
            </a:r>
          </a:p>
        </p:txBody>
      </p:sp>
      <p:sp>
        <p:nvSpPr>
          <p:cNvPr id="53262" name="Oval 10"/>
          <p:cNvSpPr>
            <a:spLocks noChangeArrowheads="1"/>
          </p:cNvSpPr>
          <p:nvPr/>
        </p:nvSpPr>
        <p:spPr bwMode="auto">
          <a:xfrm>
            <a:off x="6657975" y="4394200"/>
            <a:ext cx="1235075" cy="638175"/>
          </a:xfrm>
          <a:prstGeom prst="ellipse">
            <a:avLst/>
          </a:pr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762000">
              <a:spcBef>
                <a:spcPct val="20000"/>
              </a:spcBef>
              <a:buClr>
                <a:srgbClr val="33CC33"/>
              </a:buClr>
              <a:buSzPct val="60000"/>
              <a:buFont typeface="Monotype Sorts"/>
              <a:buChar char="u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FF0000"/>
              </a:buClr>
              <a:buSzPct val="60000"/>
              <a:buFont typeface="Monotype Sorts"/>
              <a:buChar char="Ô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7297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Smart Grids</a:t>
            </a:r>
          </a:p>
        </p:txBody>
      </p:sp>
      <p:sp>
        <p:nvSpPr>
          <p:cNvPr id="53263" name="Oval 10"/>
          <p:cNvSpPr>
            <a:spLocks noChangeArrowheads="1"/>
          </p:cNvSpPr>
          <p:nvPr/>
        </p:nvSpPr>
        <p:spPr bwMode="auto">
          <a:xfrm>
            <a:off x="1812925" y="5291138"/>
            <a:ext cx="981075" cy="528637"/>
          </a:xfrm>
          <a:prstGeom prst="ellipse">
            <a:avLst/>
          </a:pr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762000">
              <a:spcBef>
                <a:spcPct val="20000"/>
              </a:spcBef>
              <a:buClr>
                <a:srgbClr val="33CC33"/>
              </a:buClr>
              <a:buSzPct val="60000"/>
              <a:buFont typeface="Monotype Sorts"/>
              <a:buChar char="u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FF0000"/>
              </a:buClr>
              <a:buSzPct val="60000"/>
              <a:buFont typeface="Monotype Sorts"/>
              <a:buChar char="Ô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7297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DG Planning</a:t>
            </a:r>
          </a:p>
        </p:txBody>
      </p:sp>
      <p:sp>
        <p:nvSpPr>
          <p:cNvPr id="53264" name="Oval 10"/>
          <p:cNvSpPr>
            <a:spLocks noChangeArrowheads="1"/>
          </p:cNvSpPr>
          <p:nvPr/>
        </p:nvSpPr>
        <p:spPr bwMode="auto">
          <a:xfrm>
            <a:off x="288925" y="5138738"/>
            <a:ext cx="1463675" cy="966787"/>
          </a:xfrm>
          <a:prstGeom prst="ellipse">
            <a:avLst/>
          </a:pr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762000">
              <a:spcBef>
                <a:spcPct val="20000"/>
              </a:spcBef>
              <a:buClr>
                <a:srgbClr val="33CC33"/>
              </a:buClr>
              <a:buSzPct val="60000"/>
              <a:buFont typeface="Monotype Sorts"/>
              <a:buChar char="u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FF0000"/>
              </a:buClr>
              <a:buSzPct val="60000"/>
              <a:buFont typeface="Monotype Sorts"/>
              <a:buChar char="Ô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7297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Techno-economic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7297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Studies</a:t>
            </a:r>
          </a:p>
        </p:txBody>
      </p:sp>
      <p:sp>
        <p:nvSpPr>
          <p:cNvPr id="53265" name="Oval 10"/>
          <p:cNvSpPr>
            <a:spLocks noChangeArrowheads="1"/>
          </p:cNvSpPr>
          <p:nvPr/>
        </p:nvSpPr>
        <p:spPr bwMode="auto">
          <a:xfrm>
            <a:off x="7523163" y="4725988"/>
            <a:ext cx="1368425" cy="400050"/>
          </a:xfrm>
          <a:prstGeom prst="ellipse">
            <a:avLst/>
          </a:pr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762000">
              <a:spcBef>
                <a:spcPct val="20000"/>
              </a:spcBef>
              <a:buClr>
                <a:srgbClr val="33CC33"/>
              </a:buClr>
              <a:buSzPct val="60000"/>
              <a:buFont typeface="Monotype Sorts"/>
              <a:buChar char="u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FF0000"/>
              </a:buClr>
              <a:buSzPct val="60000"/>
              <a:buFont typeface="Monotype Sorts"/>
              <a:buChar char="Ô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7297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Dynamic Models</a:t>
            </a:r>
          </a:p>
        </p:txBody>
      </p:sp>
      <p:sp>
        <p:nvSpPr>
          <p:cNvPr id="53266" name="Oval 10"/>
          <p:cNvSpPr>
            <a:spLocks noChangeArrowheads="1"/>
          </p:cNvSpPr>
          <p:nvPr/>
        </p:nvSpPr>
        <p:spPr bwMode="auto">
          <a:xfrm>
            <a:off x="7450138" y="5624513"/>
            <a:ext cx="1565275" cy="552450"/>
          </a:xfrm>
          <a:prstGeom prst="ellipse">
            <a:avLst/>
          </a:pr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762000">
              <a:spcBef>
                <a:spcPct val="20000"/>
              </a:spcBef>
              <a:buClr>
                <a:srgbClr val="33CC33"/>
              </a:buClr>
              <a:buSzPct val="60000"/>
              <a:buFont typeface="Monotype Sorts"/>
              <a:buChar char="u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FF0000"/>
              </a:buClr>
              <a:buSzPct val="60000"/>
              <a:buFont typeface="Monotype Sorts"/>
              <a:buChar char="Ô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7297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Demand Response</a:t>
            </a:r>
          </a:p>
        </p:txBody>
      </p:sp>
      <p:sp>
        <p:nvSpPr>
          <p:cNvPr id="53267" name="Oval 10"/>
          <p:cNvSpPr>
            <a:spLocks noChangeArrowheads="1"/>
          </p:cNvSpPr>
          <p:nvPr/>
        </p:nvSpPr>
        <p:spPr bwMode="auto">
          <a:xfrm>
            <a:off x="5441950" y="4835525"/>
            <a:ext cx="982663" cy="503238"/>
          </a:xfrm>
          <a:prstGeom prst="ellipse">
            <a:avLst/>
          </a:pr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762000">
              <a:spcBef>
                <a:spcPct val="20000"/>
              </a:spcBef>
              <a:buClr>
                <a:srgbClr val="33CC33"/>
              </a:buClr>
              <a:buSzPct val="60000"/>
              <a:buFont typeface="Monotype Sorts"/>
              <a:buChar char="u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FF0000"/>
              </a:buClr>
              <a:buSzPct val="60000"/>
              <a:buFont typeface="Monotype Sorts"/>
              <a:buChar char="Ô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7297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DOPF</a:t>
            </a:r>
          </a:p>
        </p:txBody>
      </p:sp>
      <p:sp>
        <p:nvSpPr>
          <p:cNvPr id="53268" name="Oval 10"/>
          <p:cNvSpPr>
            <a:spLocks noChangeArrowheads="1"/>
          </p:cNvSpPr>
          <p:nvPr/>
        </p:nvSpPr>
        <p:spPr bwMode="auto">
          <a:xfrm>
            <a:off x="4378325" y="5184775"/>
            <a:ext cx="1560513" cy="654050"/>
          </a:xfrm>
          <a:prstGeom prst="ellipse">
            <a:avLst/>
          </a:pr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762000">
              <a:spcBef>
                <a:spcPct val="20000"/>
              </a:spcBef>
              <a:buClr>
                <a:srgbClr val="33CC33"/>
              </a:buClr>
              <a:buSzPct val="60000"/>
              <a:buFont typeface="Monotype Sorts"/>
              <a:buChar char="u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FF0000"/>
              </a:buClr>
              <a:buSzPct val="60000"/>
              <a:buFont typeface="Monotype Sorts"/>
              <a:buChar char="Ô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7297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Renewable Energy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7297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Coordination</a:t>
            </a:r>
          </a:p>
        </p:txBody>
      </p:sp>
      <p:sp>
        <p:nvSpPr>
          <p:cNvPr id="32" name="Rectangle 31"/>
          <p:cNvSpPr/>
          <p:nvPr/>
        </p:nvSpPr>
        <p:spPr>
          <a:xfrm rot="16200000">
            <a:off x="4877594" y="1702594"/>
            <a:ext cx="608012" cy="2197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defTabSz="457200" eaLnBrk="1" hangingPunct="1">
              <a:defRPr/>
            </a:pPr>
            <a:r>
              <a:rPr lang="en-CA" sz="1800" dirty="0">
                <a:solidFill>
                  <a:schemeClr val="tx1"/>
                </a:solidFill>
              </a:rPr>
              <a:t>Short-term Operations</a:t>
            </a:r>
          </a:p>
        </p:txBody>
      </p:sp>
      <p:sp>
        <p:nvSpPr>
          <p:cNvPr id="33" name="Rectangle 32"/>
          <p:cNvSpPr/>
          <p:nvPr/>
        </p:nvSpPr>
        <p:spPr>
          <a:xfrm rot="16200000">
            <a:off x="7165976" y="1731962"/>
            <a:ext cx="608012" cy="21637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defTabSz="457200" eaLnBrk="1" hangingPunct="1">
              <a:defRPr/>
            </a:pPr>
            <a:r>
              <a:rPr lang="en-CA" sz="1800" dirty="0">
                <a:solidFill>
                  <a:schemeClr val="tx1"/>
                </a:solidFill>
              </a:rPr>
              <a:t>Real-time Operations</a:t>
            </a:r>
          </a:p>
        </p:txBody>
      </p:sp>
      <p:sp>
        <p:nvSpPr>
          <p:cNvPr id="53271" name="Oval 10"/>
          <p:cNvSpPr>
            <a:spLocks noChangeArrowheads="1"/>
          </p:cNvSpPr>
          <p:nvPr/>
        </p:nvSpPr>
        <p:spPr bwMode="auto">
          <a:xfrm>
            <a:off x="252413" y="4984750"/>
            <a:ext cx="1911350" cy="401638"/>
          </a:xfrm>
          <a:prstGeom prst="ellipse">
            <a:avLst/>
          </a:pr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762000">
              <a:spcBef>
                <a:spcPct val="20000"/>
              </a:spcBef>
              <a:buClr>
                <a:srgbClr val="33CC33"/>
              </a:buClr>
              <a:buSzPct val="60000"/>
              <a:buFont typeface="Monotype Sorts"/>
              <a:buChar char="u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FF0000"/>
              </a:buClr>
              <a:buSzPct val="60000"/>
              <a:buFont typeface="Monotype Sorts"/>
              <a:buChar char="Ô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7297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Rate of Return Analysis</a:t>
            </a:r>
          </a:p>
        </p:txBody>
      </p:sp>
      <p:sp>
        <p:nvSpPr>
          <p:cNvPr id="53272" name="Oval 10"/>
          <p:cNvSpPr>
            <a:spLocks noChangeArrowheads="1"/>
          </p:cNvSpPr>
          <p:nvPr/>
        </p:nvSpPr>
        <p:spPr bwMode="auto">
          <a:xfrm>
            <a:off x="6218238" y="4997450"/>
            <a:ext cx="1538287" cy="549275"/>
          </a:xfrm>
          <a:prstGeom prst="ellipse">
            <a:avLst/>
          </a:pr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762000">
              <a:spcBef>
                <a:spcPct val="20000"/>
              </a:spcBef>
              <a:buClr>
                <a:srgbClr val="33CC33"/>
              </a:buClr>
              <a:buSzPct val="60000"/>
              <a:buFont typeface="Monotype Sorts"/>
              <a:buChar char="u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FF0000"/>
              </a:buClr>
              <a:buSzPct val="60000"/>
              <a:buFont typeface="Monotype Sorts"/>
              <a:buChar char="Ô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7297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Spinning Reserve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7297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Markets</a:t>
            </a:r>
          </a:p>
        </p:txBody>
      </p:sp>
      <p:sp>
        <p:nvSpPr>
          <p:cNvPr id="36" name="Rectangle 35"/>
          <p:cNvSpPr/>
          <p:nvPr/>
        </p:nvSpPr>
        <p:spPr>
          <a:xfrm rot="16200000">
            <a:off x="2571750" y="1687513"/>
            <a:ext cx="606425" cy="2197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defTabSz="457200" eaLnBrk="1" hangingPunct="1">
              <a:defRPr/>
            </a:pPr>
            <a:r>
              <a:rPr lang="en-CA" sz="1800" dirty="0">
                <a:solidFill>
                  <a:schemeClr val="tx1"/>
                </a:solidFill>
              </a:rPr>
              <a:t>Long-term Operations</a:t>
            </a:r>
          </a:p>
        </p:txBody>
      </p:sp>
      <p:sp>
        <p:nvSpPr>
          <p:cNvPr id="53274" name="Oval 10"/>
          <p:cNvSpPr>
            <a:spLocks noChangeArrowheads="1"/>
          </p:cNvSpPr>
          <p:nvPr/>
        </p:nvSpPr>
        <p:spPr bwMode="auto">
          <a:xfrm>
            <a:off x="5659438" y="5464175"/>
            <a:ext cx="1771650" cy="765175"/>
          </a:xfrm>
          <a:prstGeom prst="ellipse">
            <a:avLst/>
          </a:pr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762000">
              <a:spcBef>
                <a:spcPct val="20000"/>
              </a:spcBef>
              <a:buClr>
                <a:srgbClr val="33CC33"/>
              </a:buClr>
              <a:buSzPct val="60000"/>
              <a:buFont typeface="Monotype Sorts"/>
              <a:buChar char="u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FF0000"/>
              </a:buClr>
              <a:buSzPct val="60000"/>
              <a:buFont typeface="Monotype Sorts"/>
              <a:buChar char="Ô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7297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Mathematical Model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7297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with CAES</a:t>
            </a:r>
          </a:p>
        </p:txBody>
      </p:sp>
      <p:sp>
        <p:nvSpPr>
          <p:cNvPr id="53275" name="Oval 10"/>
          <p:cNvSpPr>
            <a:spLocks noChangeArrowheads="1"/>
          </p:cNvSpPr>
          <p:nvPr/>
        </p:nvSpPr>
        <p:spPr bwMode="auto">
          <a:xfrm>
            <a:off x="4278313" y="5753100"/>
            <a:ext cx="1539875" cy="547688"/>
          </a:xfrm>
          <a:prstGeom prst="ellipse">
            <a:avLst/>
          </a:pr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762000">
              <a:spcBef>
                <a:spcPct val="20000"/>
              </a:spcBef>
              <a:buClr>
                <a:srgbClr val="33CC33"/>
              </a:buClr>
              <a:buSzPct val="60000"/>
              <a:buFont typeface="Monotype Sorts"/>
              <a:buChar char="u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FF0000"/>
              </a:buClr>
              <a:buSzPct val="60000"/>
              <a:buFont typeface="Monotype Sorts"/>
              <a:buChar char="Ô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7297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Grid Impact</a:t>
            </a:r>
          </a:p>
        </p:txBody>
      </p:sp>
      <p:sp>
        <p:nvSpPr>
          <p:cNvPr id="53276" name="Oval 10"/>
          <p:cNvSpPr>
            <a:spLocks noChangeArrowheads="1"/>
          </p:cNvSpPr>
          <p:nvPr/>
        </p:nvSpPr>
        <p:spPr bwMode="auto">
          <a:xfrm>
            <a:off x="960438" y="5842000"/>
            <a:ext cx="1492250" cy="530225"/>
          </a:xfrm>
          <a:prstGeom prst="ellipse">
            <a:avLst/>
          </a:pr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762000">
              <a:spcBef>
                <a:spcPct val="20000"/>
              </a:spcBef>
              <a:buClr>
                <a:srgbClr val="33CC33"/>
              </a:buClr>
              <a:buSzPct val="60000"/>
              <a:buFont typeface="Monotype Sorts"/>
              <a:buChar char="u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FF0000"/>
              </a:buClr>
              <a:buSzPct val="60000"/>
              <a:buFont typeface="Monotype Sorts"/>
              <a:buChar char="Ô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7297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CAES Sizing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7297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and Siting</a:t>
            </a:r>
          </a:p>
        </p:txBody>
      </p:sp>
      <p:sp>
        <p:nvSpPr>
          <p:cNvPr id="53277" name="Oval 10"/>
          <p:cNvSpPr>
            <a:spLocks noChangeArrowheads="1"/>
          </p:cNvSpPr>
          <p:nvPr/>
        </p:nvSpPr>
        <p:spPr bwMode="auto">
          <a:xfrm>
            <a:off x="2293938" y="5995988"/>
            <a:ext cx="1538287" cy="547687"/>
          </a:xfrm>
          <a:prstGeom prst="ellipse">
            <a:avLst/>
          </a:pr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762000">
              <a:spcBef>
                <a:spcPct val="20000"/>
              </a:spcBef>
              <a:buClr>
                <a:srgbClr val="33CC33"/>
              </a:buClr>
              <a:buSzPct val="60000"/>
              <a:buFont typeface="Monotype Sorts"/>
              <a:buChar char="u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FF0000"/>
              </a:buClr>
              <a:buSzPct val="60000"/>
              <a:buFont typeface="Monotype Sorts"/>
              <a:buChar char="Ô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7297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Ontario / Alberta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7297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Issues: Modeling</a:t>
            </a:r>
          </a:p>
        </p:txBody>
      </p:sp>
    </p:spTree>
    <p:extLst>
      <p:ext uri="{BB962C8B-B14F-4D97-AF65-F5344CB8AC3E}">
        <p14:creationId xmlns:p14="http://schemas.microsoft.com/office/powerpoint/2010/main" val="184434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Some Common Proposed</a:t>
            </a:r>
            <a:br>
              <a:rPr lang="en-CA" dirty="0" smtClean="0"/>
            </a:br>
            <a:r>
              <a:rPr lang="en-CA" dirty="0" smtClean="0"/>
              <a:t>Carbon Reduction Solutions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Carbon capture &amp; sequestration (CCS)</a:t>
            </a:r>
          </a:p>
          <a:p>
            <a:r>
              <a:rPr lang="en-CA" dirty="0" smtClean="0"/>
              <a:t>Coal-to-gas</a:t>
            </a:r>
          </a:p>
          <a:p>
            <a:r>
              <a:rPr lang="en-CA" dirty="0" smtClean="0"/>
              <a:t>Shift to natural gas</a:t>
            </a:r>
          </a:p>
          <a:p>
            <a:r>
              <a:rPr lang="en-CA" dirty="0" smtClean="0"/>
              <a:t>Increase nuclear</a:t>
            </a:r>
          </a:p>
          <a:p>
            <a:r>
              <a:rPr lang="en-CA" dirty="0" smtClean="0"/>
              <a:t>Increase efficiency</a:t>
            </a:r>
          </a:p>
          <a:p>
            <a:r>
              <a:rPr lang="en-CA" dirty="0" smtClean="0"/>
              <a:t>Substitute with renewables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50027-7D5B-48F7-9079-CA77D227E40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5936343" y="4045973"/>
            <a:ext cx="3018971" cy="1754326"/>
          </a:xfrm>
          <a:prstGeom prst="rect">
            <a:avLst/>
          </a:prstGeom>
          <a:noFill/>
          <a:ln w="25400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For large scale impact:</a:t>
            </a:r>
          </a:p>
          <a:p>
            <a:r>
              <a:rPr lang="en-CA" dirty="0" smtClean="0"/>
              <a:t>Must convert Wind / Solar</a:t>
            </a:r>
          </a:p>
          <a:p>
            <a:r>
              <a:rPr lang="en-CA" dirty="0"/>
              <a:t>	</a:t>
            </a:r>
            <a:r>
              <a:rPr lang="en-CA" dirty="0" smtClean="0"/>
              <a:t>	Electricity</a:t>
            </a:r>
          </a:p>
          <a:p>
            <a:r>
              <a:rPr lang="en-CA" dirty="0" smtClean="0"/>
              <a:t>BUT, intermittency 			Maximum Electricity</a:t>
            </a:r>
          </a:p>
          <a:p>
            <a:r>
              <a:rPr lang="en-CA" dirty="0" smtClean="0"/>
              <a:t>	Grid Integration Limited</a:t>
            </a:r>
            <a:endParaRPr lang="en-CA" dirty="0"/>
          </a:p>
        </p:txBody>
      </p:sp>
      <p:sp>
        <p:nvSpPr>
          <p:cNvPr id="10" name="Isosceles Triangle 9"/>
          <p:cNvSpPr/>
          <p:nvPr/>
        </p:nvSpPr>
        <p:spPr>
          <a:xfrm rot="16200000">
            <a:off x="4941902" y="4790878"/>
            <a:ext cx="1768375" cy="22050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ight Arrow 10"/>
          <p:cNvSpPr/>
          <p:nvPr/>
        </p:nvSpPr>
        <p:spPr>
          <a:xfrm>
            <a:off x="6531429" y="4717143"/>
            <a:ext cx="362857" cy="1306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ight Arrow 11"/>
          <p:cNvSpPr/>
          <p:nvPr/>
        </p:nvSpPr>
        <p:spPr>
          <a:xfrm>
            <a:off x="6052457" y="5275943"/>
            <a:ext cx="362857" cy="1306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928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Government Policy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Feed-In Tariff to promote Wind and Solar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(no storage allowed)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50027-7D5B-48F7-9079-CA77D227E40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793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Government Policy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Feed-In Tariff to promote Wind and Solar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(no storage allowed)</a:t>
            </a:r>
          </a:p>
          <a:p>
            <a:r>
              <a:rPr lang="en-CA" dirty="0" smtClean="0"/>
              <a:t>Installing Public Chargers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(elec. utility $; EV like fossil fuel car)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50027-7D5B-48F7-9079-CA77D227E40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29" y="4167068"/>
            <a:ext cx="3069771" cy="204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 rot="1664661">
            <a:off x="4353165" y="4247547"/>
            <a:ext cx="2121661" cy="3628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362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Government Policy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Feed-In </a:t>
            </a:r>
            <a:r>
              <a:rPr lang="en-CA" dirty="0" err="1" smtClean="0"/>
              <a:t>Tarrif</a:t>
            </a:r>
            <a:r>
              <a:rPr lang="en-CA" dirty="0" smtClean="0"/>
              <a:t> to promote Wind and Solar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(no storage allowed)</a:t>
            </a:r>
          </a:p>
          <a:p>
            <a:r>
              <a:rPr lang="en-CA" dirty="0" smtClean="0"/>
              <a:t>Installing Public Chargers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(elec. utility $; EV like fossil fuel car)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LARGE SCALE ENEGY STORAGE REQUIRED!!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50027-7D5B-48F7-9079-CA77D227E40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54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CAES?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2495"/>
            <a:ext cx="8229600" cy="4075113"/>
          </a:xfrm>
        </p:spPr>
        <p:txBody>
          <a:bodyPr/>
          <a:lstStyle/>
          <a:p>
            <a:r>
              <a:rPr lang="en-CA" sz="2800" dirty="0" smtClean="0"/>
              <a:t>Government’s commitment to carbon emissions reduction</a:t>
            </a:r>
          </a:p>
          <a:p>
            <a:r>
              <a:rPr lang="en-CA" sz="2800" dirty="0" smtClean="0"/>
              <a:t>500 </a:t>
            </a:r>
            <a:r>
              <a:rPr lang="en-CA" sz="2800" dirty="0"/>
              <a:t>MW for 15 hours has surface footprint of only several hectares.</a:t>
            </a:r>
          </a:p>
          <a:p>
            <a:r>
              <a:rPr lang="en-CA" sz="2800" dirty="0" smtClean="0"/>
              <a:t>CAES </a:t>
            </a:r>
            <a:r>
              <a:rPr lang="en-CA" sz="2800" dirty="0"/>
              <a:t>with air engines zero </a:t>
            </a:r>
            <a:r>
              <a:rPr lang="en-CA" sz="2800" dirty="0" smtClean="0"/>
              <a:t>CO</a:t>
            </a:r>
            <a:r>
              <a:rPr lang="en-CA" sz="2800" baseline="-25000" dirty="0" smtClean="0"/>
              <a:t>2</a:t>
            </a:r>
            <a:r>
              <a:rPr lang="en-CA" sz="2800" dirty="0" smtClean="0"/>
              <a:t> possible.</a:t>
            </a:r>
          </a:p>
          <a:p>
            <a:r>
              <a:rPr lang="en-CA" sz="2800" dirty="0" smtClean="0"/>
              <a:t>No </a:t>
            </a:r>
            <a:r>
              <a:rPr lang="en-CA" sz="2800" dirty="0"/>
              <a:t>significant technical barriers.</a:t>
            </a:r>
          </a:p>
          <a:p>
            <a:r>
              <a:rPr lang="en-CA" sz="2800" dirty="0"/>
              <a:t>Research and IP </a:t>
            </a:r>
            <a:r>
              <a:rPr lang="en-CA" sz="2800" dirty="0" smtClean="0"/>
              <a:t>spinoffs</a:t>
            </a:r>
          </a:p>
          <a:p>
            <a:r>
              <a:rPr lang="en-CA" altLang="en-US" sz="2800" dirty="0" smtClean="0"/>
              <a:t>Grid </a:t>
            </a:r>
            <a:r>
              <a:rPr lang="en-CA" altLang="en-US" sz="2800" dirty="0"/>
              <a:t>Benefits (capacity, </a:t>
            </a:r>
            <a:r>
              <a:rPr lang="en-CA" altLang="en-US" sz="2800" dirty="0" smtClean="0"/>
              <a:t>stabilization</a:t>
            </a:r>
            <a:r>
              <a:rPr lang="en-CA" altLang="en-US" sz="2800" dirty="0"/>
              <a:t>, resilience</a:t>
            </a:r>
            <a:r>
              <a:rPr lang="en-CA" altLang="en-US" sz="2800" dirty="0" smtClean="0"/>
              <a:t>)</a:t>
            </a:r>
          </a:p>
          <a:p>
            <a:r>
              <a:rPr lang="en-CA" altLang="en-US" sz="2800" dirty="0"/>
              <a:t>Lower Base Load is feasible </a:t>
            </a:r>
            <a:endParaRPr lang="en-CA" altLang="en-US" sz="2800" dirty="0" smtClean="0"/>
          </a:p>
          <a:p>
            <a:r>
              <a:rPr lang="en-CA" altLang="en-US" sz="2800" dirty="0"/>
              <a:t>Reduced need for Natural </a:t>
            </a:r>
            <a:r>
              <a:rPr lang="en-CA" altLang="en-US" sz="2800" dirty="0" smtClean="0"/>
              <a:t>Gas</a:t>
            </a:r>
            <a:endParaRPr lang="en-CA" altLang="en-US" sz="2800" dirty="0"/>
          </a:p>
          <a:p>
            <a:endParaRPr lang="en-CA" altLang="en-US" sz="2800" dirty="0"/>
          </a:p>
          <a:p>
            <a:pPr marL="0" indent="0">
              <a:buNone/>
            </a:pPr>
            <a:endParaRPr lang="en-CA" sz="2800" dirty="0"/>
          </a:p>
          <a:p>
            <a:endParaRPr lang="en-CA" sz="2800" dirty="0" smtClean="0"/>
          </a:p>
          <a:p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348623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50027-7D5B-48F7-9079-CA77D227E40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94"/>
            <a:ext cx="9163992" cy="68729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6743" y="5279519"/>
            <a:ext cx="59000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CA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543" y="186255"/>
            <a:ext cx="85416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CAES is needed</a:t>
            </a:r>
            <a:endParaRPr lang="en-CA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612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What Limits Wind &amp; Solar?</a:t>
            </a:r>
            <a:endParaRPr lang="en-CA" dirty="0"/>
          </a:p>
        </p:txBody>
      </p:sp>
      <p:pic>
        <p:nvPicPr>
          <p:cNvPr id="5" name="Picture 3" descr="Fig_4 Population_per Capita-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8325" y="1689894"/>
            <a:ext cx="5467350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/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1349829" y="5317331"/>
            <a:ext cx="6981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CA" sz="2800" dirty="0" smtClean="0"/>
              <a:t>Intermittency / Electricity Grid Stability</a:t>
            </a:r>
          </a:p>
          <a:p>
            <a:pPr marL="514350" indent="-514350">
              <a:buAutoNum type="arabicPeriod"/>
            </a:pPr>
            <a:r>
              <a:rPr lang="en-CA" sz="2800" dirty="0" smtClean="0">
                <a:solidFill>
                  <a:srgbClr val="FF0000"/>
                </a:solidFill>
              </a:rPr>
              <a:t>Jevon’s Paradox</a:t>
            </a:r>
            <a:endParaRPr lang="en-C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36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What Limits Wind &amp; Solar?</a:t>
            </a:r>
            <a:endParaRPr lang="en-CA" dirty="0"/>
          </a:p>
        </p:txBody>
      </p:sp>
      <p:pic>
        <p:nvPicPr>
          <p:cNvPr id="5" name="Picture 3" descr="Fig_4 Population_per Capita-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8325" y="1689894"/>
            <a:ext cx="5467350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/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1349829" y="5317331"/>
            <a:ext cx="6981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CA" sz="2800" dirty="0" smtClean="0"/>
              <a:t>Intermittency / Electricity Grid Stability</a:t>
            </a:r>
          </a:p>
          <a:p>
            <a:pPr marL="514350" indent="-514350">
              <a:buAutoNum type="arabicPeriod"/>
            </a:pPr>
            <a:r>
              <a:rPr lang="en-CA" sz="2800" dirty="0" smtClean="0">
                <a:solidFill>
                  <a:srgbClr val="FF0000"/>
                </a:solidFill>
              </a:rPr>
              <a:t>Jevon’s Paradox</a:t>
            </a:r>
            <a:endParaRPr lang="en-CA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0343" y="3497329"/>
            <a:ext cx="153851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Example: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Per capita energy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consumption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remains constant.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7053943" y="4630057"/>
            <a:ext cx="406400" cy="275772"/>
          </a:xfrm>
          <a:prstGeom prst="rightArrow">
            <a:avLst/>
          </a:prstGeom>
          <a:gradFill>
            <a:gsLst>
              <a:gs pos="0">
                <a:srgbClr val="FF0000"/>
              </a:gs>
              <a:gs pos="100000">
                <a:srgbClr val="FF0000"/>
              </a:gs>
            </a:gsLst>
          </a:gradFill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484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96514" cy="1143000"/>
          </a:xfrm>
        </p:spPr>
        <p:txBody>
          <a:bodyPr/>
          <a:lstStyle/>
          <a:p>
            <a:r>
              <a:rPr lang="en-CA" dirty="0" smtClean="0"/>
              <a:t>Jevon’s Paradox</a:t>
            </a:r>
            <a:br>
              <a:rPr lang="en-CA" dirty="0" smtClean="0"/>
            </a:br>
            <a:r>
              <a:rPr lang="en-CA" dirty="0" smtClean="0"/>
              <a:t>(or Energy Efficiency Paradox)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85200" cy="4075113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Examples: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1.	Car engine efficiency up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car size up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	fuel economy (mpg) </a:t>
            </a:r>
            <a:r>
              <a:rPr lang="en-CA" smtClean="0"/>
              <a:t>2000 &lt; </a:t>
            </a:r>
            <a:r>
              <a:rPr lang="en-CA" dirty="0" smtClean="0"/>
              <a:t>1980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2.	Cell phone efficiency up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screen size &amp; computational power up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	electrical power up</a:t>
            </a:r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  <a:p>
            <a:r>
              <a:rPr lang="en-CA" dirty="0" smtClean="0"/>
              <a:t>Expect if more access to energy will still access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50027-7D5B-48F7-9079-CA77D227E40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ight Arrow 5"/>
          <p:cNvSpPr/>
          <p:nvPr/>
        </p:nvSpPr>
        <p:spPr>
          <a:xfrm>
            <a:off x="1248227" y="2931886"/>
            <a:ext cx="580571" cy="319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ight Arrow 6"/>
          <p:cNvSpPr/>
          <p:nvPr/>
        </p:nvSpPr>
        <p:spPr>
          <a:xfrm>
            <a:off x="1748966" y="5277317"/>
            <a:ext cx="580571" cy="319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ight Arrow 7"/>
          <p:cNvSpPr/>
          <p:nvPr/>
        </p:nvSpPr>
        <p:spPr>
          <a:xfrm>
            <a:off x="1748967" y="3478099"/>
            <a:ext cx="580571" cy="319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ight Arrow 8"/>
          <p:cNvSpPr/>
          <p:nvPr/>
        </p:nvSpPr>
        <p:spPr>
          <a:xfrm>
            <a:off x="1262741" y="4707872"/>
            <a:ext cx="580571" cy="319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011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96514" cy="1143000"/>
          </a:xfrm>
        </p:spPr>
        <p:txBody>
          <a:bodyPr/>
          <a:lstStyle/>
          <a:p>
            <a:r>
              <a:rPr lang="en-CA" dirty="0" smtClean="0"/>
              <a:t>Solution to Grid Stability for Renewables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1514"/>
            <a:ext cx="8585200" cy="1262183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Large scale (&gt; 500 MWh) energy storage.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50027-7D5B-48F7-9079-CA77D227E40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2513" y="5800299"/>
            <a:ext cx="2224586" cy="573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51543" y="3485483"/>
            <a:ext cx="839651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CA" dirty="0" smtClean="0"/>
              <a:t>Solution to</a:t>
            </a:r>
          </a:p>
          <a:p>
            <a:r>
              <a:rPr lang="en-CA" dirty="0" smtClean="0"/>
              <a:t> Jevon’s Paradox</a:t>
            </a:r>
            <a:endParaRPr lang="en-CA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4788887"/>
            <a:ext cx="8585200" cy="126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CA" dirty="0" smtClean="0"/>
              <a:t>Make paradigm shifting changes.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065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versity_Colour">
  <a:themeElements>
    <a:clrScheme name="Custom 1">
      <a:dk1>
        <a:sysClr val="windowText" lastClr="000000"/>
      </a:dk1>
      <a:lt1>
        <a:srgbClr val="FFFFFF"/>
      </a:lt1>
      <a:dk2>
        <a:srgbClr val="96172E"/>
      </a:dk2>
      <a:lt2>
        <a:srgbClr val="FFFFFF"/>
      </a:lt2>
      <a:accent1>
        <a:srgbClr val="0073CF"/>
      </a:accent1>
      <a:accent2>
        <a:srgbClr val="E98300"/>
      </a:accent2>
      <a:accent3>
        <a:srgbClr val="E0249A"/>
      </a:accent3>
      <a:accent4>
        <a:srgbClr val="009AA6"/>
      </a:accent4>
      <a:accent5>
        <a:srgbClr val="57068C"/>
      </a:accent5>
      <a:accent6>
        <a:srgbClr val="B6BF00"/>
      </a:accent6>
      <a:hlink>
        <a:srgbClr val="FECB00"/>
      </a:hlink>
      <a:folHlink>
        <a:srgbClr val="FEC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29984</TotalTime>
  <Words>1383</Words>
  <Application>Microsoft Office PowerPoint</Application>
  <PresentationFormat>On-screen Show (4:3)</PresentationFormat>
  <Paragraphs>532</Paragraphs>
  <Slides>54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6" baseType="lpstr">
      <vt:lpstr>MS Mincho</vt:lpstr>
      <vt:lpstr>MS PGothic</vt:lpstr>
      <vt:lpstr>MS PGothic</vt:lpstr>
      <vt:lpstr>Arial</vt:lpstr>
      <vt:lpstr>Calibri</vt:lpstr>
      <vt:lpstr>Helvetica</vt:lpstr>
      <vt:lpstr>Lato</vt:lpstr>
      <vt:lpstr>Monotype Sorts</vt:lpstr>
      <vt:lpstr>Symbol</vt:lpstr>
      <vt:lpstr>Times New Roman</vt:lpstr>
      <vt:lpstr>Verdana</vt:lpstr>
      <vt:lpstr>University_Colour</vt:lpstr>
      <vt:lpstr>Making the Case for CAES (Compressed Air Energy Storage) &amp; Electric Vehicles</vt:lpstr>
      <vt:lpstr>The future…</vt:lpstr>
      <vt:lpstr>Energy Situation: Dominated by Carbon</vt:lpstr>
      <vt:lpstr>Some Common Proposed Carbon Reduction Solutions</vt:lpstr>
      <vt:lpstr>Some Common Proposed Carbon Reduction Solutions</vt:lpstr>
      <vt:lpstr>What Limits Wind &amp; Solar?</vt:lpstr>
      <vt:lpstr>What Limits Wind &amp; Solar?</vt:lpstr>
      <vt:lpstr>Jevon’s Paradox (or Energy Efficiency Paradox)</vt:lpstr>
      <vt:lpstr>Solution to Grid Stability for Renewables</vt:lpstr>
      <vt:lpstr>Solution to Grid Stability for Renewables</vt:lpstr>
      <vt:lpstr>The CAES Concept…</vt:lpstr>
      <vt:lpstr>Canada: GHG emissions by sector</vt:lpstr>
      <vt:lpstr>Canada: GHG emissions by sector</vt:lpstr>
      <vt:lpstr>Canada: GHG emissions by sector</vt:lpstr>
      <vt:lpstr>Canada: GHG emissions by sector</vt:lpstr>
      <vt:lpstr>Alternatives to CAES</vt:lpstr>
      <vt:lpstr>Alternatives to CAES</vt:lpstr>
      <vt:lpstr>CAES is not new, so why now?</vt:lpstr>
      <vt:lpstr>Salt for CAES, South of 60°</vt:lpstr>
      <vt:lpstr>PowerPoint Presentation</vt:lpstr>
      <vt:lpstr>Thick Salt &amp; Good Wind!</vt:lpstr>
      <vt:lpstr>Bedded Salt Cavern Simulation</vt:lpstr>
      <vt:lpstr>CAES - Constant P Mode</vt:lpstr>
      <vt:lpstr>A Problem</vt:lpstr>
      <vt:lpstr>Gallery Stress Redistribution</vt:lpstr>
      <vt:lpstr>Salt - Asse Salt Mine (DE)</vt:lpstr>
      <vt:lpstr>In Our Study…  AB &amp; ON</vt:lpstr>
      <vt:lpstr>Geomechanics… </vt:lpstr>
      <vt:lpstr>Geomechanics… </vt:lpstr>
      <vt:lpstr>Geomechanics… </vt:lpstr>
      <vt:lpstr>What Is Feasible?</vt:lpstr>
      <vt:lpstr>PowerPoint Presentation</vt:lpstr>
      <vt:lpstr>PowerPoint Presentation</vt:lpstr>
      <vt:lpstr>CAES Discipline Integration</vt:lpstr>
      <vt:lpstr>CAES / Hybrid Car Analogy</vt:lpstr>
      <vt:lpstr>CAES / Hybrid Car Analogy</vt:lpstr>
      <vt:lpstr>Design of Hybrid Cars is Driven by Drive Cycles</vt:lpstr>
      <vt:lpstr>Design of Hybrid Cars is Driven by Drive Cycles</vt:lpstr>
      <vt:lpstr>The CAES Drive Cycle</vt:lpstr>
      <vt:lpstr>The CAES Drive Cycle</vt:lpstr>
      <vt:lpstr>UWAFT Vehicle Powertrain - Split</vt:lpstr>
      <vt:lpstr>The CAES Concept…</vt:lpstr>
      <vt:lpstr>The Hybrid Vehicle Design Approach</vt:lpstr>
      <vt:lpstr>Model-based design</vt:lpstr>
      <vt:lpstr>CAES / Hybrid Vehicle Analogy</vt:lpstr>
      <vt:lpstr>PowerPoint Presentation</vt:lpstr>
      <vt:lpstr>Battery Second Use</vt:lpstr>
      <vt:lpstr>CAES Architecture Options</vt:lpstr>
      <vt:lpstr>Electrical Grid Issues</vt:lpstr>
      <vt:lpstr>Government Policy</vt:lpstr>
      <vt:lpstr>Government Policy</vt:lpstr>
      <vt:lpstr>Government Policy</vt:lpstr>
      <vt:lpstr>Why CAES?</vt:lpstr>
      <vt:lpstr>PowerPoint Presentation</vt:lpstr>
    </vt:vector>
  </TitlesOfParts>
  <Company>University of Waterloo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apirayehgar</dc:creator>
  <cp:lastModifiedBy>Roydon Fraser</cp:lastModifiedBy>
  <cp:revision>1281</cp:revision>
  <cp:lastPrinted>2014-07-21T15:40:58Z</cp:lastPrinted>
  <dcterms:created xsi:type="dcterms:W3CDTF">2012-03-17T23:36:11Z</dcterms:created>
  <dcterms:modified xsi:type="dcterms:W3CDTF">2016-09-08T00:58:58Z</dcterms:modified>
</cp:coreProperties>
</file>